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6"/>
  </p:notesMasterIdLst>
  <p:handoutMasterIdLst>
    <p:handoutMasterId r:id="rId27"/>
  </p:handoutMasterIdLst>
  <p:sldIdLst>
    <p:sldId id="265" r:id="rId3"/>
    <p:sldId id="290" r:id="rId4"/>
    <p:sldId id="291" r:id="rId5"/>
    <p:sldId id="304" r:id="rId6"/>
    <p:sldId id="292" r:id="rId7"/>
    <p:sldId id="296" r:id="rId8"/>
    <p:sldId id="305" r:id="rId9"/>
    <p:sldId id="271" r:id="rId10"/>
    <p:sldId id="295" r:id="rId11"/>
    <p:sldId id="308" r:id="rId12"/>
    <p:sldId id="287" r:id="rId13"/>
    <p:sldId id="309" r:id="rId14"/>
    <p:sldId id="307" r:id="rId15"/>
    <p:sldId id="306" r:id="rId16"/>
    <p:sldId id="294" r:id="rId17"/>
    <p:sldId id="278" r:id="rId18"/>
    <p:sldId id="310" r:id="rId19"/>
    <p:sldId id="311" r:id="rId20"/>
    <p:sldId id="302" r:id="rId21"/>
    <p:sldId id="303" r:id="rId22"/>
    <p:sldId id="285" r:id="rId23"/>
    <p:sldId id="281" r:id="rId24"/>
    <p:sldId id="297" r:id="rId25"/>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2"/>
    <a:srgbClr val="EE7F00"/>
    <a:srgbClr val="FFFFFF"/>
    <a:srgbClr val="EEA521"/>
    <a:srgbClr val="E78E24"/>
    <a:srgbClr val="008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1" autoAdjust="0"/>
    <p:restoredTop sz="71454" autoAdjust="0"/>
  </p:normalViewPr>
  <p:slideViewPr>
    <p:cSldViewPr snapToObjects="1">
      <p:cViewPr varScale="1">
        <p:scale>
          <a:sx n="49" d="100"/>
          <a:sy n="49" d="100"/>
        </p:scale>
        <p:origin x="15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31738-0C4C-4E7E-85B5-95FA1E9590D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de-DE"/>
        </a:p>
      </dgm:t>
    </dgm:pt>
    <dgm:pt modelId="{1190226F-4F9D-4D59-BAB6-899333E13EEF}">
      <dgm:prSet phldrT="[Text]" custT="1"/>
      <dgm:spPr/>
      <dgm:t>
        <a:bodyPr/>
        <a:lstStyle/>
        <a:p>
          <a:r>
            <a:rPr lang="de-DE" sz="2000" b="1" dirty="0" smtClean="0"/>
            <a:t>Compliance</a:t>
          </a:r>
          <a:endParaRPr lang="de-DE" sz="2000" b="1" dirty="0"/>
        </a:p>
      </dgm:t>
    </dgm:pt>
    <dgm:pt modelId="{F2EE5841-80B9-44F1-AE1E-EB9DBB1445F2}" type="parTrans" cxnId="{0C028A2F-274B-4C54-9A7E-61B69F02B8F3}">
      <dgm:prSet/>
      <dgm:spPr/>
      <dgm:t>
        <a:bodyPr/>
        <a:lstStyle/>
        <a:p>
          <a:endParaRPr lang="de-DE"/>
        </a:p>
      </dgm:t>
    </dgm:pt>
    <dgm:pt modelId="{CD73713B-D215-4962-AF1F-8024D5C30886}" type="sibTrans" cxnId="{0C028A2F-274B-4C54-9A7E-61B69F02B8F3}">
      <dgm:prSet/>
      <dgm:spPr/>
      <dgm:t>
        <a:bodyPr/>
        <a:lstStyle/>
        <a:p>
          <a:endParaRPr lang="de-DE"/>
        </a:p>
      </dgm:t>
    </dgm:pt>
    <dgm:pt modelId="{90D16415-08B0-478D-B0AC-223474A66AC2}">
      <dgm:prSet phldrT="[Text]" custT="1"/>
      <dgm:spPr/>
      <dgm:t>
        <a:bodyPr/>
        <a:lstStyle/>
        <a:p>
          <a:r>
            <a:rPr lang="de-DE" sz="1400" b="1" dirty="0" smtClean="0"/>
            <a:t>Anzeigepflicht bei Verdacht (§ 87 Abs. 1 Nr. 1)</a:t>
          </a:r>
          <a:endParaRPr lang="de-DE" sz="1400" b="1" dirty="0"/>
        </a:p>
      </dgm:t>
    </dgm:pt>
    <dgm:pt modelId="{A55B5A1D-7C23-40B4-A713-FB2DAB458375}" type="parTrans" cxnId="{CA69DCF6-52D2-40C1-9798-B46654FDE39A}">
      <dgm:prSet/>
      <dgm:spPr/>
      <dgm:t>
        <a:bodyPr/>
        <a:lstStyle/>
        <a:p>
          <a:endParaRPr lang="de-DE"/>
        </a:p>
      </dgm:t>
    </dgm:pt>
    <dgm:pt modelId="{0B0F0381-BF4D-47FD-9DAD-C73F5DD7EFC1}" type="sibTrans" cxnId="{CA69DCF6-52D2-40C1-9798-B46654FDE39A}">
      <dgm:prSet/>
      <dgm:spPr/>
      <dgm:t>
        <a:bodyPr/>
        <a:lstStyle/>
        <a:p>
          <a:endParaRPr lang="de-DE"/>
        </a:p>
      </dgm:t>
    </dgm:pt>
    <dgm:pt modelId="{2AC14F93-9DA7-4DEB-AE85-A8F687980FB9}">
      <dgm:prSet phldrT="[Text]" custT="1"/>
      <dgm:spPr/>
      <dgm:t>
        <a:bodyPr/>
        <a:lstStyle/>
        <a:p>
          <a:r>
            <a:rPr lang="de-DE" sz="1400" b="1" dirty="0" smtClean="0"/>
            <a:t>Überwachung (elektronisch) von E-Learning Testergebnissen</a:t>
          </a:r>
          <a:endParaRPr lang="de-DE" sz="1400" b="1" dirty="0"/>
        </a:p>
      </dgm:t>
    </dgm:pt>
    <dgm:pt modelId="{69C2897D-B597-49AA-8811-28D471CAE2EC}" type="parTrans" cxnId="{D134468B-A4A8-4BA2-870C-D021BE646099}">
      <dgm:prSet/>
      <dgm:spPr/>
      <dgm:t>
        <a:bodyPr/>
        <a:lstStyle/>
        <a:p>
          <a:endParaRPr lang="de-DE"/>
        </a:p>
      </dgm:t>
    </dgm:pt>
    <dgm:pt modelId="{38A69221-A3EC-47BA-B42B-3254D228277A}" type="sibTrans" cxnId="{D134468B-A4A8-4BA2-870C-D021BE646099}">
      <dgm:prSet/>
      <dgm:spPr/>
      <dgm:t>
        <a:bodyPr/>
        <a:lstStyle/>
        <a:p>
          <a:endParaRPr lang="de-DE"/>
        </a:p>
      </dgm:t>
    </dgm:pt>
    <dgm:pt modelId="{87989282-70D2-4585-846C-04340ADE3BAD}">
      <dgm:prSet phldrT="[Text]" custT="1"/>
      <dgm:spPr/>
      <dgm:t>
        <a:bodyPr/>
        <a:lstStyle/>
        <a:p>
          <a:r>
            <a:rPr lang="de-DE" sz="1400" b="1" dirty="0" smtClean="0"/>
            <a:t>Weiterbildung für Beschäftigte zu Compliance und für Vorgesetzte auch sonst (§§ 96-98)</a:t>
          </a:r>
          <a:endParaRPr lang="de-DE" sz="1400" b="1" dirty="0"/>
        </a:p>
      </dgm:t>
    </dgm:pt>
    <dgm:pt modelId="{0E77279A-F1F7-4157-967E-CB8F1BFADC56}" type="parTrans" cxnId="{E1D5BA8E-9EB2-40C3-BE1A-7F1CE5130AD2}">
      <dgm:prSet/>
      <dgm:spPr/>
      <dgm:t>
        <a:bodyPr/>
        <a:lstStyle/>
        <a:p>
          <a:endParaRPr lang="de-DE"/>
        </a:p>
      </dgm:t>
    </dgm:pt>
    <dgm:pt modelId="{C13F9610-7189-4985-957F-2B433A653B99}" type="sibTrans" cxnId="{E1D5BA8E-9EB2-40C3-BE1A-7F1CE5130AD2}">
      <dgm:prSet/>
      <dgm:spPr/>
      <dgm:t>
        <a:bodyPr/>
        <a:lstStyle/>
        <a:p>
          <a:endParaRPr lang="de-DE"/>
        </a:p>
      </dgm:t>
    </dgm:pt>
    <dgm:pt modelId="{589DF499-7490-4810-91BD-A74A99C942A7}">
      <dgm:prSet phldrT="[Text]" custT="1"/>
      <dgm:spPr/>
      <dgm:t>
        <a:bodyPr/>
        <a:lstStyle/>
        <a:p>
          <a:r>
            <a:rPr lang="de-DE" sz="1400" b="1" dirty="0" smtClean="0"/>
            <a:t>Mitarbeiter-screenings als Auswahlrichtlinien (§ 95)</a:t>
          </a:r>
          <a:endParaRPr lang="de-DE" sz="1400" b="1" dirty="0"/>
        </a:p>
      </dgm:t>
    </dgm:pt>
    <dgm:pt modelId="{4F90CA45-AE4D-4FC2-999D-CE5E5D6C3AC8}" type="parTrans" cxnId="{931BCE27-F332-4FA6-8313-AE2D2F2AC842}">
      <dgm:prSet/>
      <dgm:spPr/>
      <dgm:t>
        <a:bodyPr/>
        <a:lstStyle/>
        <a:p>
          <a:endParaRPr lang="de-DE"/>
        </a:p>
      </dgm:t>
    </dgm:pt>
    <dgm:pt modelId="{C152B271-F768-41C9-B76B-4927695070D0}" type="sibTrans" cxnId="{931BCE27-F332-4FA6-8313-AE2D2F2AC842}">
      <dgm:prSet/>
      <dgm:spPr/>
      <dgm:t>
        <a:bodyPr/>
        <a:lstStyle/>
        <a:p>
          <a:endParaRPr lang="de-DE"/>
        </a:p>
      </dgm:t>
    </dgm:pt>
    <dgm:pt modelId="{2626BF1D-E76A-4490-8DEB-B378B14027F0}">
      <dgm:prSet phldrT="[Text]" custT="1"/>
      <dgm:spPr/>
      <dgm:t>
        <a:bodyPr/>
        <a:lstStyle/>
        <a:p>
          <a:r>
            <a:rPr lang="de-DE" sz="1400" b="1" dirty="0" smtClean="0"/>
            <a:t>Formalisierte Mitarbeitergespräche (§§ 94, 81)</a:t>
          </a:r>
          <a:endParaRPr lang="de-DE" sz="1400" b="1" dirty="0"/>
        </a:p>
      </dgm:t>
    </dgm:pt>
    <dgm:pt modelId="{38DACE00-4C9E-490B-987F-908ACD7071B8}" type="parTrans" cxnId="{CD23BF75-60D4-4FB4-8B25-7BD32DC71251}">
      <dgm:prSet/>
      <dgm:spPr/>
      <dgm:t>
        <a:bodyPr/>
        <a:lstStyle/>
        <a:p>
          <a:endParaRPr lang="de-DE"/>
        </a:p>
      </dgm:t>
    </dgm:pt>
    <dgm:pt modelId="{036E2897-1665-47EC-9CBB-5C024EDB9912}" type="sibTrans" cxnId="{CD23BF75-60D4-4FB4-8B25-7BD32DC71251}">
      <dgm:prSet/>
      <dgm:spPr/>
      <dgm:t>
        <a:bodyPr/>
        <a:lstStyle/>
        <a:p>
          <a:endParaRPr lang="de-DE"/>
        </a:p>
      </dgm:t>
    </dgm:pt>
    <dgm:pt modelId="{1C31000F-EBEC-400D-BC1E-0B90009D23E2}">
      <dgm:prSet phldrT="[Text]" custT="1"/>
      <dgm:spPr/>
      <dgm:t>
        <a:bodyPr/>
        <a:lstStyle/>
        <a:p>
          <a:r>
            <a:rPr lang="de-DE" sz="1400" b="1" dirty="0" smtClean="0"/>
            <a:t>Einsatz von technischen Systemen geplant, z.B. </a:t>
          </a:r>
          <a:r>
            <a:rPr lang="de-DE" sz="1400" b="1" dirty="0" err="1" smtClean="0"/>
            <a:t>Whistleblower</a:t>
          </a:r>
          <a:r>
            <a:rPr lang="de-DE" sz="1400" b="1" dirty="0" smtClean="0"/>
            <a:t>-Hotlines, Screenings von E-Mails (§ 87 Abs. 1 Nr. 6)</a:t>
          </a:r>
          <a:endParaRPr lang="de-DE" sz="1400" b="1" dirty="0"/>
        </a:p>
      </dgm:t>
    </dgm:pt>
    <dgm:pt modelId="{CB4C9E93-25F0-4A51-96D3-9E4D094DE293}" type="parTrans" cxnId="{711C7D39-97DE-4F92-B2F7-F82C3079B8BE}">
      <dgm:prSet/>
      <dgm:spPr/>
      <dgm:t>
        <a:bodyPr/>
        <a:lstStyle/>
        <a:p>
          <a:endParaRPr lang="de-DE"/>
        </a:p>
      </dgm:t>
    </dgm:pt>
    <dgm:pt modelId="{0AF20322-5C56-4690-A601-4FC0F4453246}" type="sibTrans" cxnId="{711C7D39-97DE-4F92-B2F7-F82C3079B8BE}">
      <dgm:prSet/>
      <dgm:spPr/>
      <dgm:t>
        <a:bodyPr/>
        <a:lstStyle/>
        <a:p>
          <a:endParaRPr lang="de-DE"/>
        </a:p>
      </dgm:t>
    </dgm:pt>
    <dgm:pt modelId="{7AAABDBF-07F5-4AB9-8F21-C632EE4AC8FB}">
      <dgm:prSet phldrT="[Text]" custT="1"/>
      <dgm:spPr/>
      <dgm:t>
        <a:bodyPr/>
        <a:lstStyle/>
        <a:p>
          <a:r>
            <a:rPr lang="de-DE" sz="1400" b="1" dirty="0" smtClean="0"/>
            <a:t>Vorschläge zu Personalplanung und -bedarf machen (§ 92)</a:t>
          </a:r>
          <a:endParaRPr lang="de-DE" sz="1400" b="1" dirty="0"/>
        </a:p>
      </dgm:t>
    </dgm:pt>
    <dgm:pt modelId="{8D33CE7D-27E5-42DF-979E-965B7C8A0803}" type="parTrans" cxnId="{2F9B206F-7AF1-4EAA-BD99-CE617A337F06}">
      <dgm:prSet/>
      <dgm:spPr/>
      <dgm:t>
        <a:bodyPr/>
        <a:lstStyle/>
        <a:p>
          <a:endParaRPr lang="de-DE"/>
        </a:p>
      </dgm:t>
    </dgm:pt>
    <dgm:pt modelId="{5B395195-130F-435C-8D25-DC1161A1B5B1}" type="sibTrans" cxnId="{2F9B206F-7AF1-4EAA-BD99-CE617A337F06}">
      <dgm:prSet/>
      <dgm:spPr/>
      <dgm:t>
        <a:bodyPr/>
        <a:lstStyle/>
        <a:p>
          <a:endParaRPr lang="de-DE"/>
        </a:p>
      </dgm:t>
    </dgm:pt>
    <dgm:pt modelId="{38BAE437-AD94-44CC-9565-A5D8990919A3}">
      <dgm:prSet phldrT="[Text]" custT="1"/>
      <dgm:spPr/>
      <dgm:t>
        <a:bodyPr/>
        <a:lstStyle/>
        <a:p>
          <a:r>
            <a:rPr lang="de-DE" sz="1400" b="1" dirty="0" smtClean="0"/>
            <a:t>Unterrichtung über Verstöße und Ermittlungen  (§ 80 Abs. 2 BetrVG)</a:t>
          </a:r>
          <a:endParaRPr lang="de-DE" sz="1400" b="1" dirty="0"/>
        </a:p>
      </dgm:t>
    </dgm:pt>
    <dgm:pt modelId="{49999179-0987-4F57-9ED6-59034C33981F}" type="parTrans" cxnId="{705FCC93-7135-4D77-BBDF-FF6D44F524E0}">
      <dgm:prSet/>
      <dgm:spPr/>
      <dgm:t>
        <a:bodyPr/>
        <a:lstStyle/>
        <a:p>
          <a:endParaRPr lang="de-DE"/>
        </a:p>
      </dgm:t>
    </dgm:pt>
    <dgm:pt modelId="{1C1A0BE0-D0C1-4C9F-AC57-9CFBB9DFB51E}" type="sibTrans" cxnId="{705FCC93-7135-4D77-BBDF-FF6D44F524E0}">
      <dgm:prSet/>
      <dgm:spPr/>
      <dgm:t>
        <a:bodyPr/>
        <a:lstStyle/>
        <a:p>
          <a:endParaRPr lang="de-DE"/>
        </a:p>
      </dgm:t>
    </dgm:pt>
    <dgm:pt modelId="{118263E0-F7A0-4E8C-B344-8AEAC882798D}">
      <dgm:prSet phldrT="[Text]" custT="1"/>
      <dgm:spPr/>
      <dgm:t>
        <a:bodyPr/>
        <a:lstStyle/>
        <a:p>
          <a:r>
            <a:rPr lang="de-DE" sz="1400" b="1" dirty="0" smtClean="0"/>
            <a:t>Verhaltens-regelungen (§ 87 Abs. 1 Nr. 1)</a:t>
          </a:r>
          <a:endParaRPr lang="de-DE" sz="1400" b="1" dirty="0"/>
        </a:p>
      </dgm:t>
    </dgm:pt>
    <dgm:pt modelId="{55D29990-E2F9-46E8-99A4-C48FC952D9FF}" type="parTrans" cxnId="{C3675FC9-8038-402A-AFDC-D4B40A4E8A9B}">
      <dgm:prSet/>
      <dgm:spPr/>
      <dgm:t>
        <a:bodyPr/>
        <a:lstStyle/>
        <a:p>
          <a:endParaRPr lang="de-DE"/>
        </a:p>
      </dgm:t>
    </dgm:pt>
    <dgm:pt modelId="{4842CEB1-819F-48E3-B1F0-67790BBFB53B}" type="sibTrans" cxnId="{C3675FC9-8038-402A-AFDC-D4B40A4E8A9B}">
      <dgm:prSet/>
      <dgm:spPr/>
      <dgm:t>
        <a:bodyPr/>
        <a:lstStyle/>
        <a:p>
          <a:endParaRPr lang="de-DE"/>
        </a:p>
      </dgm:t>
    </dgm:pt>
    <dgm:pt modelId="{ACF65C24-9EE3-4E6C-9B03-9CC141A03F7B}">
      <dgm:prSet phldrT="[Text]" custT="1"/>
      <dgm:spPr/>
      <dgm:t>
        <a:bodyPr/>
        <a:lstStyle/>
        <a:p>
          <a:r>
            <a:rPr lang="de-DE" sz="1400" b="1" dirty="0" smtClean="0"/>
            <a:t>Vorgabe für Annahme  Einladungen/Geschenken (§ 87 Abs.  1 Nr. )</a:t>
          </a:r>
          <a:endParaRPr lang="de-DE" sz="1400" b="1" dirty="0"/>
        </a:p>
      </dgm:t>
    </dgm:pt>
    <dgm:pt modelId="{AEEE462F-D1BC-4600-B70B-0CDBACD379C5}" type="parTrans" cxnId="{9F6B7CFE-A03E-4302-B908-AC88CDDED420}">
      <dgm:prSet/>
      <dgm:spPr/>
      <dgm:t>
        <a:bodyPr/>
        <a:lstStyle/>
        <a:p>
          <a:endParaRPr lang="de-DE"/>
        </a:p>
      </dgm:t>
    </dgm:pt>
    <dgm:pt modelId="{D6D0C860-B001-47A9-B1D5-81CF2F3F60E5}" type="sibTrans" cxnId="{9F6B7CFE-A03E-4302-B908-AC88CDDED420}">
      <dgm:prSet/>
      <dgm:spPr/>
      <dgm:t>
        <a:bodyPr/>
        <a:lstStyle/>
        <a:p>
          <a:endParaRPr lang="de-DE"/>
        </a:p>
      </dgm:t>
    </dgm:pt>
    <dgm:pt modelId="{1B9F84B1-2799-43EE-AB3F-EFD982C73B92}">
      <dgm:prSet phldrT="[Text]" custT="1"/>
      <dgm:spPr/>
      <dgm:t>
        <a:bodyPr/>
        <a:lstStyle/>
        <a:p>
          <a:r>
            <a:rPr lang="de-DE" sz="1400" b="1" dirty="0" smtClean="0"/>
            <a:t>Compliance Officer (§ 99)</a:t>
          </a:r>
          <a:endParaRPr lang="de-DE" sz="1400" b="1" dirty="0"/>
        </a:p>
      </dgm:t>
    </dgm:pt>
    <dgm:pt modelId="{8A728E56-06A2-4EC3-AB68-839A66A1D5CD}" type="parTrans" cxnId="{80F71EEA-8368-4683-8218-3FCB9D9A6154}">
      <dgm:prSet/>
      <dgm:spPr/>
      <dgm:t>
        <a:bodyPr/>
        <a:lstStyle/>
        <a:p>
          <a:endParaRPr lang="de-DE"/>
        </a:p>
      </dgm:t>
    </dgm:pt>
    <dgm:pt modelId="{D6B66B80-44A2-49E4-81E4-5CD27A8A691C}" type="sibTrans" cxnId="{80F71EEA-8368-4683-8218-3FCB9D9A6154}">
      <dgm:prSet/>
      <dgm:spPr/>
      <dgm:t>
        <a:bodyPr/>
        <a:lstStyle/>
        <a:p>
          <a:endParaRPr lang="de-DE"/>
        </a:p>
      </dgm:t>
    </dgm:pt>
    <dgm:pt modelId="{07DF6A78-1D79-4085-ACD8-89522649366B}">
      <dgm:prSet phldrT="[Text]" custT="1"/>
      <dgm:spPr/>
      <dgm:t>
        <a:bodyPr/>
        <a:lstStyle/>
        <a:p>
          <a:r>
            <a:rPr lang="de-DE" sz="1400" b="1" dirty="0" smtClean="0"/>
            <a:t>Datenübermittlung ins Ausland (§ 87 Abs. 1 Nr. 6)</a:t>
          </a:r>
          <a:endParaRPr lang="de-DE" sz="1400" b="1" dirty="0"/>
        </a:p>
      </dgm:t>
    </dgm:pt>
    <dgm:pt modelId="{AE9569FE-1A65-4A66-9567-49140C77F4C4}" type="parTrans" cxnId="{CE21E998-574F-477F-8CFC-F63C3BE2D247}">
      <dgm:prSet/>
      <dgm:spPr/>
      <dgm:t>
        <a:bodyPr/>
        <a:lstStyle/>
        <a:p>
          <a:endParaRPr lang="de-DE"/>
        </a:p>
      </dgm:t>
    </dgm:pt>
    <dgm:pt modelId="{E49B492D-601A-4790-8BF4-8C192A9BB378}" type="sibTrans" cxnId="{CE21E998-574F-477F-8CFC-F63C3BE2D247}">
      <dgm:prSet/>
      <dgm:spPr/>
      <dgm:t>
        <a:bodyPr/>
        <a:lstStyle/>
        <a:p>
          <a:endParaRPr lang="de-DE"/>
        </a:p>
      </dgm:t>
    </dgm:pt>
    <dgm:pt modelId="{F3509A52-C340-4886-91AE-46E031D4AFD1}" type="pres">
      <dgm:prSet presAssocID="{EC931738-0C4C-4E7E-85B5-95FA1E9590DA}" presName="Name0" presStyleCnt="0">
        <dgm:presLayoutVars>
          <dgm:chMax val="1"/>
          <dgm:dir/>
          <dgm:animLvl val="ctr"/>
          <dgm:resizeHandles val="exact"/>
        </dgm:presLayoutVars>
      </dgm:prSet>
      <dgm:spPr/>
      <dgm:t>
        <a:bodyPr/>
        <a:lstStyle/>
        <a:p>
          <a:endParaRPr lang="de-DE"/>
        </a:p>
      </dgm:t>
    </dgm:pt>
    <dgm:pt modelId="{CDE0399B-49A1-4BD5-BD66-F7B2F90A7EE5}" type="pres">
      <dgm:prSet presAssocID="{1190226F-4F9D-4D59-BAB6-899333E13EEF}" presName="centerShape" presStyleLbl="node0" presStyleIdx="0" presStyleCnt="1" custScaleX="158984" custScaleY="145518"/>
      <dgm:spPr/>
      <dgm:t>
        <a:bodyPr/>
        <a:lstStyle/>
        <a:p>
          <a:endParaRPr lang="de-DE"/>
        </a:p>
      </dgm:t>
    </dgm:pt>
    <dgm:pt modelId="{321A20DD-57BA-40A5-A3F1-4AF68EF436F5}" type="pres">
      <dgm:prSet presAssocID="{49999179-0987-4F57-9ED6-59034C33981F}" presName="parTrans" presStyleLbl="sibTrans2D1" presStyleIdx="0" presStyleCnt="12"/>
      <dgm:spPr/>
      <dgm:t>
        <a:bodyPr/>
        <a:lstStyle/>
        <a:p>
          <a:endParaRPr lang="de-DE"/>
        </a:p>
      </dgm:t>
    </dgm:pt>
    <dgm:pt modelId="{4EC559D6-FC61-4D62-BBE3-67023BAF20EA}" type="pres">
      <dgm:prSet presAssocID="{49999179-0987-4F57-9ED6-59034C33981F}" presName="connectorText" presStyleLbl="sibTrans2D1" presStyleIdx="0" presStyleCnt="12"/>
      <dgm:spPr/>
      <dgm:t>
        <a:bodyPr/>
        <a:lstStyle/>
        <a:p>
          <a:endParaRPr lang="de-DE"/>
        </a:p>
      </dgm:t>
    </dgm:pt>
    <dgm:pt modelId="{4FC32824-E1B1-4599-9122-F1C0DCE40B49}" type="pres">
      <dgm:prSet presAssocID="{38BAE437-AD94-44CC-9565-A5D8990919A3}" presName="node" presStyleLbl="node1" presStyleIdx="0" presStyleCnt="12" custScaleX="211874" custScaleY="106672">
        <dgm:presLayoutVars>
          <dgm:bulletEnabled val="1"/>
        </dgm:presLayoutVars>
      </dgm:prSet>
      <dgm:spPr/>
      <dgm:t>
        <a:bodyPr/>
        <a:lstStyle/>
        <a:p>
          <a:endParaRPr lang="de-DE"/>
        </a:p>
      </dgm:t>
    </dgm:pt>
    <dgm:pt modelId="{9749469E-EE20-4238-A297-7ED552BC7F6A}" type="pres">
      <dgm:prSet presAssocID="{A55B5A1D-7C23-40B4-A713-FB2DAB458375}" presName="parTrans" presStyleLbl="sibTrans2D1" presStyleIdx="1" presStyleCnt="12"/>
      <dgm:spPr/>
      <dgm:t>
        <a:bodyPr/>
        <a:lstStyle/>
        <a:p>
          <a:endParaRPr lang="de-DE"/>
        </a:p>
      </dgm:t>
    </dgm:pt>
    <dgm:pt modelId="{9DA728B7-28A3-49A8-83D2-79F234E74920}" type="pres">
      <dgm:prSet presAssocID="{A55B5A1D-7C23-40B4-A713-FB2DAB458375}" presName="connectorText" presStyleLbl="sibTrans2D1" presStyleIdx="1" presStyleCnt="12"/>
      <dgm:spPr/>
      <dgm:t>
        <a:bodyPr/>
        <a:lstStyle/>
        <a:p>
          <a:endParaRPr lang="de-DE"/>
        </a:p>
      </dgm:t>
    </dgm:pt>
    <dgm:pt modelId="{8026E016-35D0-4981-B853-CAD7FDDA480D}" type="pres">
      <dgm:prSet presAssocID="{90D16415-08B0-478D-B0AC-223474A66AC2}" presName="node" presStyleLbl="node1" presStyleIdx="1" presStyleCnt="12" custScaleX="189131" custScaleY="125543" custRadScaleRad="129320" custRadScaleInc="85538">
        <dgm:presLayoutVars>
          <dgm:bulletEnabled val="1"/>
        </dgm:presLayoutVars>
      </dgm:prSet>
      <dgm:spPr/>
      <dgm:t>
        <a:bodyPr/>
        <a:lstStyle/>
        <a:p>
          <a:endParaRPr lang="de-DE"/>
        </a:p>
      </dgm:t>
    </dgm:pt>
    <dgm:pt modelId="{EC8DE77E-27AB-44F6-AF7E-36D934777AC1}" type="pres">
      <dgm:prSet presAssocID="{55D29990-E2F9-46E8-99A4-C48FC952D9FF}" presName="parTrans" presStyleLbl="sibTrans2D1" presStyleIdx="2" presStyleCnt="12"/>
      <dgm:spPr/>
      <dgm:t>
        <a:bodyPr/>
        <a:lstStyle/>
        <a:p>
          <a:endParaRPr lang="de-DE"/>
        </a:p>
      </dgm:t>
    </dgm:pt>
    <dgm:pt modelId="{78CD1243-EC63-4A99-839A-7D1149A72174}" type="pres">
      <dgm:prSet presAssocID="{55D29990-E2F9-46E8-99A4-C48FC952D9FF}" presName="connectorText" presStyleLbl="sibTrans2D1" presStyleIdx="2" presStyleCnt="12"/>
      <dgm:spPr/>
      <dgm:t>
        <a:bodyPr/>
        <a:lstStyle/>
        <a:p>
          <a:endParaRPr lang="de-DE"/>
        </a:p>
      </dgm:t>
    </dgm:pt>
    <dgm:pt modelId="{151473C0-5A6A-40C8-8A6B-F8C75AAB9752}" type="pres">
      <dgm:prSet presAssocID="{118263E0-F7A0-4E8C-B344-8AEAC882798D}" presName="node" presStyleLbl="node1" presStyleIdx="2" presStyleCnt="12" custScaleX="201629" custScaleY="96762" custRadScaleRad="146490" custRadScaleInc="50955">
        <dgm:presLayoutVars>
          <dgm:bulletEnabled val="1"/>
        </dgm:presLayoutVars>
      </dgm:prSet>
      <dgm:spPr/>
      <dgm:t>
        <a:bodyPr/>
        <a:lstStyle/>
        <a:p>
          <a:endParaRPr lang="de-DE"/>
        </a:p>
      </dgm:t>
    </dgm:pt>
    <dgm:pt modelId="{7DD888F4-00D7-497C-8DFB-6AAE0A1A9BF8}" type="pres">
      <dgm:prSet presAssocID="{AEEE462F-D1BC-4600-B70B-0CDBACD379C5}" presName="parTrans" presStyleLbl="sibTrans2D1" presStyleIdx="3" presStyleCnt="12"/>
      <dgm:spPr/>
      <dgm:t>
        <a:bodyPr/>
        <a:lstStyle/>
        <a:p>
          <a:endParaRPr lang="de-DE"/>
        </a:p>
      </dgm:t>
    </dgm:pt>
    <dgm:pt modelId="{C9FF222D-B7F3-4E45-84E5-BDE942C0DCDA}" type="pres">
      <dgm:prSet presAssocID="{AEEE462F-D1BC-4600-B70B-0CDBACD379C5}" presName="connectorText" presStyleLbl="sibTrans2D1" presStyleIdx="3" presStyleCnt="12"/>
      <dgm:spPr/>
      <dgm:t>
        <a:bodyPr/>
        <a:lstStyle/>
        <a:p>
          <a:endParaRPr lang="de-DE"/>
        </a:p>
      </dgm:t>
    </dgm:pt>
    <dgm:pt modelId="{EFC2B283-3FB9-4FBD-9BD6-ADD168DB0B3E}" type="pres">
      <dgm:prSet presAssocID="{ACF65C24-9EE3-4E6C-9B03-9CC141A03F7B}" presName="node" presStyleLbl="node1" presStyleIdx="3" presStyleCnt="12" custScaleX="198733" custScaleY="123022" custRadScaleRad="136753" custRadScaleInc="-24467">
        <dgm:presLayoutVars>
          <dgm:bulletEnabled val="1"/>
        </dgm:presLayoutVars>
      </dgm:prSet>
      <dgm:spPr/>
      <dgm:t>
        <a:bodyPr/>
        <a:lstStyle/>
        <a:p>
          <a:endParaRPr lang="de-DE"/>
        </a:p>
      </dgm:t>
    </dgm:pt>
    <dgm:pt modelId="{86FE2532-4041-45D9-9B37-D8014CE940D5}" type="pres">
      <dgm:prSet presAssocID="{CB4C9E93-25F0-4A51-96D3-9E4D094DE293}" presName="parTrans" presStyleLbl="sibTrans2D1" presStyleIdx="4" presStyleCnt="12"/>
      <dgm:spPr/>
      <dgm:t>
        <a:bodyPr/>
        <a:lstStyle/>
        <a:p>
          <a:endParaRPr lang="de-DE"/>
        </a:p>
      </dgm:t>
    </dgm:pt>
    <dgm:pt modelId="{E1D3D638-51C0-41DB-B38C-106957182970}" type="pres">
      <dgm:prSet presAssocID="{CB4C9E93-25F0-4A51-96D3-9E4D094DE293}" presName="connectorText" presStyleLbl="sibTrans2D1" presStyleIdx="4" presStyleCnt="12"/>
      <dgm:spPr/>
      <dgm:t>
        <a:bodyPr/>
        <a:lstStyle/>
        <a:p>
          <a:endParaRPr lang="de-DE"/>
        </a:p>
      </dgm:t>
    </dgm:pt>
    <dgm:pt modelId="{835CC9D6-A762-4620-8FFF-E2BEF24F9FD1}" type="pres">
      <dgm:prSet presAssocID="{1C31000F-EBEC-400D-BC1E-0B90009D23E2}" presName="node" presStyleLbl="node1" presStyleIdx="4" presStyleCnt="12" custScaleX="248351" custScaleY="147820" custRadScaleRad="141233" custRadScaleInc="-62210">
        <dgm:presLayoutVars>
          <dgm:bulletEnabled val="1"/>
        </dgm:presLayoutVars>
      </dgm:prSet>
      <dgm:spPr/>
      <dgm:t>
        <a:bodyPr/>
        <a:lstStyle/>
        <a:p>
          <a:endParaRPr lang="de-DE"/>
        </a:p>
      </dgm:t>
    </dgm:pt>
    <dgm:pt modelId="{C6ED4A56-24E6-40CC-A827-99C853C7C1F6}" type="pres">
      <dgm:prSet presAssocID="{AE9569FE-1A65-4A66-9567-49140C77F4C4}" presName="parTrans" presStyleLbl="sibTrans2D1" presStyleIdx="5" presStyleCnt="12"/>
      <dgm:spPr/>
      <dgm:t>
        <a:bodyPr/>
        <a:lstStyle/>
        <a:p>
          <a:endParaRPr lang="de-DE"/>
        </a:p>
      </dgm:t>
    </dgm:pt>
    <dgm:pt modelId="{154C3277-0A72-4352-80EA-98350D3156BE}" type="pres">
      <dgm:prSet presAssocID="{AE9569FE-1A65-4A66-9567-49140C77F4C4}" presName="connectorText" presStyleLbl="sibTrans2D1" presStyleIdx="5" presStyleCnt="12"/>
      <dgm:spPr/>
      <dgm:t>
        <a:bodyPr/>
        <a:lstStyle/>
        <a:p>
          <a:endParaRPr lang="de-DE"/>
        </a:p>
      </dgm:t>
    </dgm:pt>
    <dgm:pt modelId="{5487AE14-F268-4AC5-969C-F735AA59D9C6}" type="pres">
      <dgm:prSet presAssocID="{07DF6A78-1D79-4085-ACD8-89522649366B}" presName="node" presStyleLbl="node1" presStyleIdx="5" presStyleCnt="12" custScaleX="214971" custRadScaleRad="143876" custRadScaleInc="-112944">
        <dgm:presLayoutVars>
          <dgm:bulletEnabled val="1"/>
        </dgm:presLayoutVars>
      </dgm:prSet>
      <dgm:spPr/>
      <dgm:t>
        <a:bodyPr/>
        <a:lstStyle/>
        <a:p>
          <a:endParaRPr lang="de-DE"/>
        </a:p>
      </dgm:t>
    </dgm:pt>
    <dgm:pt modelId="{201EA342-D485-49E1-ABB6-CACA21373CE6}" type="pres">
      <dgm:prSet presAssocID="{69C2897D-B597-49AA-8811-28D471CAE2EC}" presName="parTrans" presStyleLbl="sibTrans2D1" presStyleIdx="6" presStyleCnt="12"/>
      <dgm:spPr/>
      <dgm:t>
        <a:bodyPr/>
        <a:lstStyle/>
        <a:p>
          <a:endParaRPr lang="de-DE"/>
        </a:p>
      </dgm:t>
    </dgm:pt>
    <dgm:pt modelId="{AEB8A426-ABC8-4B7D-8A2F-149126E37967}" type="pres">
      <dgm:prSet presAssocID="{69C2897D-B597-49AA-8811-28D471CAE2EC}" presName="connectorText" presStyleLbl="sibTrans2D1" presStyleIdx="6" presStyleCnt="12"/>
      <dgm:spPr/>
      <dgm:t>
        <a:bodyPr/>
        <a:lstStyle/>
        <a:p>
          <a:endParaRPr lang="de-DE"/>
        </a:p>
      </dgm:t>
    </dgm:pt>
    <dgm:pt modelId="{2DAB3D79-C295-40F8-8914-2A1910DD72C3}" type="pres">
      <dgm:prSet presAssocID="{2AC14F93-9DA7-4DEB-AE85-A8F687980FB9}" presName="node" presStyleLbl="node1" presStyleIdx="6" presStyleCnt="12" custScaleX="184255" custScaleY="116971" custRadScaleRad="97289" custRadScaleInc="-86837">
        <dgm:presLayoutVars>
          <dgm:bulletEnabled val="1"/>
        </dgm:presLayoutVars>
      </dgm:prSet>
      <dgm:spPr/>
      <dgm:t>
        <a:bodyPr/>
        <a:lstStyle/>
        <a:p>
          <a:endParaRPr lang="de-DE"/>
        </a:p>
      </dgm:t>
    </dgm:pt>
    <dgm:pt modelId="{A5EA31D7-A6B9-4DB7-A08D-F6F281676C47}" type="pres">
      <dgm:prSet presAssocID="{4F90CA45-AE4D-4FC2-999D-CE5E5D6C3AC8}" presName="parTrans" presStyleLbl="sibTrans2D1" presStyleIdx="7" presStyleCnt="12"/>
      <dgm:spPr/>
      <dgm:t>
        <a:bodyPr/>
        <a:lstStyle/>
        <a:p>
          <a:endParaRPr lang="de-DE"/>
        </a:p>
      </dgm:t>
    </dgm:pt>
    <dgm:pt modelId="{23D71F4D-F2BE-42B6-8C23-EAE08AE3C733}" type="pres">
      <dgm:prSet presAssocID="{4F90CA45-AE4D-4FC2-999D-CE5E5D6C3AC8}" presName="connectorText" presStyleLbl="sibTrans2D1" presStyleIdx="7" presStyleCnt="12"/>
      <dgm:spPr/>
      <dgm:t>
        <a:bodyPr/>
        <a:lstStyle/>
        <a:p>
          <a:endParaRPr lang="de-DE"/>
        </a:p>
      </dgm:t>
    </dgm:pt>
    <dgm:pt modelId="{A58B0D89-5749-4F1F-B855-58497DC7EE3D}" type="pres">
      <dgm:prSet presAssocID="{589DF499-7490-4810-91BD-A74A99C942A7}" presName="node" presStyleLbl="node1" presStyleIdx="7" presStyleCnt="12" custScaleX="215138" custScaleY="105786" custRadScaleRad="114511" custRadScaleInc="6709">
        <dgm:presLayoutVars>
          <dgm:bulletEnabled val="1"/>
        </dgm:presLayoutVars>
      </dgm:prSet>
      <dgm:spPr/>
      <dgm:t>
        <a:bodyPr/>
        <a:lstStyle/>
        <a:p>
          <a:endParaRPr lang="de-DE"/>
        </a:p>
      </dgm:t>
    </dgm:pt>
    <dgm:pt modelId="{1E9ACE10-E5D2-466E-A596-1101D134CA1A}" type="pres">
      <dgm:prSet presAssocID="{0E77279A-F1F7-4157-967E-CB8F1BFADC56}" presName="parTrans" presStyleLbl="sibTrans2D1" presStyleIdx="8" presStyleCnt="12"/>
      <dgm:spPr/>
      <dgm:t>
        <a:bodyPr/>
        <a:lstStyle/>
        <a:p>
          <a:endParaRPr lang="de-DE"/>
        </a:p>
      </dgm:t>
    </dgm:pt>
    <dgm:pt modelId="{CD045557-7715-42C9-88BD-E2C7D21685B7}" type="pres">
      <dgm:prSet presAssocID="{0E77279A-F1F7-4157-967E-CB8F1BFADC56}" presName="connectorText" presStyleLbl="sibTrans2D1" presStyleIdx="8" presStyleCnt="12"/>
      <dgm:spPr/>
      <dgm:t>
        <a:bodyPr/>
        <a:lstStyle/>
        <a:p>
          <a:endParaRPr lang="de-DE"/>
        </a:p>
      </dgm:t>
    </dgm:pt>
    <dgm:pt modelId="{7FA01085-9B2D-41CB-82BB-6988E9E8AD96}" type="pres">
      <dgm:prSet presAssocID="{87989282-70D2-4585-846C-04340ADE3BAD}" presName="node" presStyleLbl="node1" presStyleIdx="8" presStyleCnt="12" custScaleX="225972" custScaleY="139761" custRadScaleRad="144960" custRadScaleInc="15633">
        <dgm:presLayoutVars>
          <dgm:bulletEnabled val="1"/>
        </dgm:presLayoutVars>
      </dgm:prSet>
      <dgm:spPr/>
      <dgm:t>
        <a:bodyPr/>
        <a:lstStyle/>
        <a:p>
          <a:endParaRPr lang="de-DE"/>
        </a:p>
      </dgm:t>
    </dgm:pt>
    <dgm:pt modelId="{F2185AF1-A702-4BF9-9436-ABE13578F79E}" type="pres">
      <dgm:prSet presAssocID="{8A728E56-06A2-4EC3-AB68-839A66A1D5CD}" presName="parTrans" presStyleLbl="sibTrans2D1" presStyleIdx="9" presStyleCnt="12"/>
      <dgm:spPr/>
      <dgm:t>
        <a:bodyPr/>
        <a:lstStyle/>
        <a:p>
          <a:endParaRPr lang="de-DE"/>
        </a:p>
      </dgm:t>
    </dgm:pt>
    <dgm:pt modelId="{D7CF52AE-389F-4A6E-8975-968B7227FF30}" type="pres">
      <dgm:prSet presAssocID="{8A728E56-06A2-4EC3-AB68-839A66A1D5CD}" presName="connectorText" presStyleLbl="sibTrans2D1" presStyleIdx="9" presStyleCnt="12"/>
      <dgm:spPr/>
      <dgm:t>
        <a:bodyPr/>
        <a:lstStyle/>
        <a:p>
          <a:endParaRPr lang="de-DE"/>
        </a:p>
      </dgm:t>
    </dgm:pt>
    <dgm:pt modelId="{3CA9ABF6-FA60-45A1-BB69-C986C0129BFE}" type="pres">
      <dgm:prSet presAssocID="{1B9F84B1-2799-43EE-AB3F-EFD982C73B92}" presName="node" presStyleLbl="node1" presStyleIdx="9" presStyleCnt="12" custScaleX="209913" custRadScaleRad="137870" custRadScaleInc="-12637">
        <dgm:presLayoutVars>
          <dgm:bulletEnabled val="1"/>
        </dgm:presLayoutVars>
      </dgm:prSet>
      <dgm:spPr/>
      <dgm:t>
        <a:bodyPr/>
        <a:lstStyle/>
        <a:p>
          <a:endParaRPr lang="de-DE"/>
        </a:p>
      </dgm:t>
    </dgm:pt>
    <dgm:pt modelId="{91F5E9F7-7CB3-4EA6-B238-B4AC09520714}" type="pres">
      <dgm:prSet presAssocID="{38DACE00-4C9E-490B-987F-908ACD7071B8}" presName="parTrans" presStyleLbl="sibTrans2D1" presStyleIdx="10" presStyleCnt="12"/>
      <dgm:spPr/>
      <dgm:t>
        <a:bodyPr/>
        <a:lstStyle/>
        <a:p>
          <a:endParaRPr lang="de-DE"/>
        </a:p>
      </dgm:t>
    </dgm:pt>
    <dgm:pt modelId="{C92C8322-B1DB-43C1-A057-D1D6575B432B}" type="pres">
      <dgm:prSet presAssocID="{38DACE00-4C9E-490B-987F-908ACD7071B8}" presName="connectorText" presStyleLbl="sibTrans2D1" presStyleIdx="10" presStyleCnt="12"/>
      <dgm:spPr/>
      <dgm:t>
        <a:bodyPr/>
        <a:lstStyle/>
        <a:p>
          <a:endParaRPr lang="de-DE"/>
        </a:p>
      </dgm:t>
    </dgm:pt>
    <dgm:pt modelId="{066B45B4-E9C6-4CD2-865D-8A1B4E2D69E8}" type="pres">
      <dgm:prSet presAssocID="{2626BF1D-E76A-4490-8DEB-B378B14027F0}" presName="node" presStyleLbl="node1" presStyleIdx="10" presStyleCnt="12" custScaleX="248710" custScaleY="122812" custRadScaleRad="132695" custRadScaleInc="-59981">
        <dgm:presLayoutVars>
          <dgm:bulletEnabled val="1"/>
        </dgm:presLayoutVars>
      </dgm:prSet>
      <dgm:spPr/>
      <dgm:t>
        <a:bodyPr/>
        <a:lstStyle/>
        <a:p>
          <a:endParaRPr lang="de-DE"/>
        </a:p>
      </dgm:t>
    </dgm:pt>
    <dgm:pt modelId="{9813B6B6-5042-4025-B31B-BB56FABD01B6}" type="pres">
      <dgm:prSet presAssocID="{8D33CE7D-27E5-42DF-979E-965B7C8A0803}" presName="parTrans" presStyleLbl="sibTrans2D1" presStyleIdx="11" presStyleCnt="12"/>
      <dgm:spPr/>
      <dgm:t>
        <a:bodyPr/>
        <a:lstStyle/>
        <a:p>
          <a:endParaRPr lang="de-DE"/>
        </a:p>
      </dgm:t>
    </dgm:pt>
    <dgm:pt modelId="{30E28F94-77C4-43F4-B635-FBE95FAF6E9F}" type="pres">
      <dgm:prSet presAssocID="{8D33CE7D-27E5-42DF-979E-965B7C8A0803}" presName="connectorText" presStyleLbl="sibTrans2D1" presStyleIdx="11" presStyleCnt="12"/>
      <dgm:spPr/>
      <dgm:t>
        <a:bodyPr/>
        <a:lstStyle/>
        <a:p>
          <a:endParaRPr lang="de-DE"/>
        </a:p>
      </dgm:t>
    </dgm:pt>
    <dgm:pt modelId="{DF019A04-0AF4-4959-8EC6-AD294317BA55}" type="pres">
      <dgm:prSet presAssocID="{7AAABDBF-07F5-4AB9-8F21-C632EE4AC8FB}" presName="node" presStyleLbl="node1" presStyleIdx="11" presStyleCnt="12" custScaleX="201901" custScaleY="117521" custRadScaleRad="124569" custRadScaleInc="-76467">
        <dgm:presLayoutVars>
          <dgm:bulletEnabled val="1"/>
        </dgm:presLayoutVars>
      </dgm:prSet>
      <dgm:spPr/>
      <dgm:t>
        <a:bodyPr/>
        <a:lstStyle/>
        <a:p>
          <a:endParaRPr lang="de-DE"/>
        </a:p>
      </dgm:t>
    </dgm:pt>
  </dgm:ptLst>
  <dgm:cxnLst>
    <dgm:cxn modelId="{A87E4E15-36D3-4B34-BA1E-4E16801B577D}" type="presOf" srcId="{1C31000F-EBEC-400D-BC1E-0B90009D23E2}" destId="{835CC9D6-A762-4620-8FFF-E2BEF24F9FD1}" srcOrd="0" destOrd="0" presId="urn:microsoft.com/office/officeart/2005/8/layout/radial5"/>
    <dgm:cxn modelId="{D134468B-A4A8-4BA2-870C-D021BE646099}" srcId="{1190226F-4F9D-4D59-BAB6-899333E13EEF}" destId="{2AC14F93-9DA7-4DEB-AE85-A8F687980FB9}" srcOrd="6" destOrd="0" parTransId="{69C2897D-B597-49AA-8811-28D471CAE2EC}" sibTransId="{38A69221-A3EC-47BA-B42B-3254D228277A}"/>
    <dgm:cxn modelId="{D2BAA6B0-1EDA-4B9E-9581-139074D4B05F}" type="presOf" srcId="{38DACE00-4C9E-490B-987F-908ACD7071B8}" destId="{C92C8322-B1DB-43C1-A057-D1D6575B432B}" srcOrd="1" destOrd="0" presId="urn:microsoft.com/office/officeart/2005/8/layout/radial5"/>
    <dgm:cxn modelId="{2F9B206F-7AF1-4EAA-BD99-CE617A337F06}" srcId="{1190226F-4F9D-4D59-BAB6-899333E13EEF}" destId="{7AAABDBF-07F5-4AB9-8F21-C632EE4AC8FB}" srcOrd="11" destOrd="0" parTransId="{8D33CE7D-27E5-42DF-979E-965B7C8A0803}" sibTransId="{5B395195-130F-435C-8D25-DC1161A1B5B1}"/>
    <dgm:cxn modelId="{D3C62B54-7234-457E-93C4-C9A3160C28B2}" type="presOf" srcId="{A55B5A1D-7C23-40B4-A713-FB2DAB458375}" destId="{9DA728B7-28A3-49A8-83D2-79F234E74920}" srcOrd="1" destOrd="0" presId="urn:microsoft.com/office/officeart/2005/8/layout/radial5"/>
    <dgm:cxn modelId="{126CAECE-00E8-4229-9363-8833AB80B71C}" type="presOf" srcId="{AE9569FE-1A65-4A66-9567-49140C77F4C4}" destId="{C6ED4A56-24E6-40CC-A827-99C853C7C1F6}" srcOrd="0" destOrd="0" presId="urn:microsoft.com/office/officeart/2005/8/layout/radial5"/>
    <dgm:cxn modelId="{F5E93613-19B1-48AB-BC04-0539C37A59F2}" type="presOf" srcId="{55D29990-E2F9-46E8-99A4-C48FC952D9FF}" destId="{78CD1243-EC63-4A99-839A-7D1149A72174}" srcOrd="1" destOrd="0" presId="urn:microsoft.com/office/officeart/2005/8/layout/radial5"/>
    <dgm:cxn modelId="{9366D7C3-DABD-44DD-B4F1-3156F93A79DF}" type="presOf" srcId="{7AAABDBF-07F5-4AB9-8F21-C632EE4AC8FB}" destId="{DF019A04-0AF4-4959-8EC6-AD294317BA55}" srcOrd="0" destOrd="0" presId="urn:microsoft.com/office/officeart/2005/8/layout/radial5"/>
    <dgm:cxn modelId="{705FCC93-7135-4D77-BBDF-FF6D44F524E0}" srcId="{1190226F-4F9D-4D59-BAB6-899333E13EEF}" destId="{38BAE437-AD94-44CC-9565-A5D8990919A3}" srcOrd="0" destOrd="0" parTransId="{49999179-0987-4F57-9ED6-59034C33981F}" sibTransId="{1C1A0BE0-D0C1-4C9F-AC57-9CFBB9DFB51E}"/>
    <dgm:cxn modelId="{E1D5BA8E-9EB2-40C3-BE1A-7F1CE5130AD2}" srcId="{1190226F-4F9D-4D59-BAB6-899333E13EEF}" destId="{87989282-70D2-4585-846C-04340ADE3BAD}" srcOrd="8" destOrd="0" parTransId="{0E77279A-F1F7-4157-967E-CB8F1BFADC56}" sibTransId="{C13F9610-7189-4985-957F-2B433A653B99}"/>
    <dgm:cxn modelId="{5B2D60D7-83EF-4D2E-8EC0-D22BE486D534}" type="presOf" srcId="{EC931738-0C4C-4E7E-85B5-95FA1E9590DA}" destId="{F3509A52-C340-4886-91AE-46E031D4AFD1}" srcOrd="0" destOrd="0" presId="urn:microsoft.com/office/officeart/2005/8/layout/radial5"/>
    <dgm:cxn modelId="{EAAA7310-1027-4002-91A8-13330EB33324}" type="presOf" srcId="{87989282-70D2-4585-846C-04340ADE3BAD}" destId="{7FA01085-9B2D-41CB-82BB-6988E9E8AD96}" srcOrd="0" destOrd="0" presId="urn:microsoft.com/office/officeart/2005/8/layout/radial5"/>
    <dgm:cxn modelId="{F0CDAEED-74F5-4668-BDC0-CD3A032E9E7A}" type="presOf" srcId="{69C2897D-B597-49AA-8811-28D471CAE2EC}" destId="{AEB8A426-ABC8-4B7D-8A2F-149126E37967}" srcOrd="1" destOrd="0" presId="urn:microsoft.com/office/officeart/2005/8/layout/radial5"/>
    <dgm:cxn modelId="{14A78657-305E-4639-82EB-C23E7B09FBCC}" type="presOf" srcId="{8A728E56-06A2-4EC3-AB68-839A66A1D5CD}" destId="{D7CF52AE-389F-4A6E-8975-968B7227FF30}" srcOrd="1" destOrd="0" presId="urn:microsoft.com/office/officeart/2005/8/layout/radial5"/>
    <dgm:cxn modelId="{0C028A2F-274B-4C54-9A7E-61B69F02B8F3}" srcId="{EC931738-0C4C-4E7E-85B5-95FA1E9590DA}" destId="{1190226F-4F9D-4D59-BAB6-899333E13EEF}" srcOrd="0" destOrd="0" parTransId="{F2EE5841-80B9-44F1-AE1E-EB9DBB1445F2}" sibTransId="{CD73713B-D215-4962-AF1F-8024D5C30886}"/>
    <dgm:cxn modelId="{99DE57A8-CEAD-4CAF-B574-286DBCDA1B3F}" type="presOf" srcId="{ACF65C24-9EE3-4E6C-9B03-9CC141A03F7B}" destId="{EFC2B283-3FB9-4FBD-9BD6-ADD168DB0B3E}" srcOrd="0" destOrd="0" presId="urn:microsoft.com/office/officeart/2005/8/layout/radial5"/>
    <dgm:cxn modelId="{1F7FC840-5827-4901-B8F1-BA04F63CEFB3}" type="presOf" srcId="{A55B5A1D-7C23-40B4-A713-FB2DAB458375}" destId="{9749469E-EE20-4238-A297-7ED552BC7F6A}" srcOrd="0" destOrd="0" presId="urn:microsoft.com/office/officeart/2005/8/layout/radial5"/>
    <dgm:cxn modelId="{AECB7EC7-C5AD-4EEA-8AB7-A231673EA062}" type="presOf" srcId="{0E77279A-F1F7-4157-967E-CB8F1BFADC56}" destId="{CD045557-7715-42C9-88BD-E2C7D21685B7}" srcOrd="1" destOrd="0" presId="urn:microsoft.com/office/officeart/2005/8/layout/radial5"/>
    <dgm:cxn modelId="{CE21E998-574F-477F-8CFC-F63C3BE2D247}" srcId="{1190226F-4F9D-4D59-BAB6-899333E13EEF}" destId="{07DF6A78-1D79-4085-ACD8-89522649366B}" srcOrd="5" destOrd="0" parTransId="{AE9569FE-1A65-4A66-9567-49140C77F4C4}" sibTransId="{E49B492D-601A-4790-8BF4-8C192A9BB378}"/>
    <dgm:cxn modelId="{C3675FC9-8038-402A-AFDC-D4B40A4E8A9B}" srcId="{1190226F-4F9D-4D59-BAB6-899333E13EEF}" destId="{118263E0-F7A0-4E8C-B344-8AEAC882798D}" srcOrd="2" destOrd="0" parTransId="{55D29990-E2F9-46E8-99A4-C48FC952D9FF}" sibTransId="{4842CEB1-819F-48E3-B1F0-67790BBFB53B}"/>
    <dgm:cxn modelId="{5707CB03-581D-47C6-93D3-8C24D39F93ED}" type="presOf" srcId="{4F90CA45-AE4D-4FC2-999D-CE5E5D6C3AC8}" destId="{A5EA31D7-A6B9-4DB7-A08D-F6F281676C47}" srcOrd="0" destOrd="0" presId="urn:microsoft.com/office/officeart/2005/8/layout/radial5"/>
    <dgm:cxn modelId="{F78F0D18-A4C7-4DD4-926C-6F0F6F43B987}" type="presOf" srcId="{8D33CE7D-27E5-42DF-979E-965B7C8A0803}" destId="{30E28F94-77C4-43F4-B635-FBE95FAF6E9F}" srcOrd="1" destOrd="0" presId="urn:microsoft.com/office/officeart/2005/8/layout/radial5"/>
    <dgm:cxn modelId="{98153133-72C4-41AB-83F6-24B28789C5D0}" type="presOf" srcId="{AEEE462F-D1BC-4600-B70B-0CDBACD379C5}" destId="{7DD888F4-00D7-497C-8DFB-6AAE0A1A9BF8}" srcOrd="0" destOrd="0" presId="urn:microsoft.com/office/officeart/2005/8/layout/radial5"/>
    <dgm:cxn modelId="{CA69DCF6-52D2-40C1-9798-B46654FDE39A}" srcId="{1190226F-4F9D-4D59-BAB6-899333E13EEF}" destId="{90D16415-08B0-478D-B0AC-223474A66AC2}" srcOrd="1" destOrd="0" parTransId="{A55B5A1D-7C23-40B4-A713-FB2DAB458375}" sibTransId="{0B0F0381-BF4D-47FD-9DAD-C73F5DD7EFC1}"/>
    <dgm:cxn modelId="{DB6ECC4A-60B9-4613-B57D-285409D8AE5C}" type="presOf" srcId="{1190226F-4F9D-4D59-BAB6-899333E13EEF}" destId="{CDE0399B-49A1-4BD5-BD66-F7B2F90A7EE5}" srcOrd="0" destOrd="0" presId="urn:microsoft.com/office/officeart/2005/8/layout/radial5"/>
    <dgm:cxn modelId="{80F71EEA-8368-4683-8218-3FCB9D9A6154}" srcId="{1190226F-4F9D-4D59-BAB6-899333E13EEF}" destId="{1B9F84B1-2799-43EE-AB3F-EFD982C73B92}" srcOrd="9" destOrd="0" parTransId="{8A728E56-06A2-4EC3-AB68-839A66A1D5CD}" sibTransId="{D6B66B80-44A2-49E4-81E4-5CD27A8A691C}"/>
    <dgm:cxn modelId="{300E363B-B56D-41C0-B586-919A1F23ECCA}" type="presOf" srcId="{1B9F84B1-2799-43EE-AB3F-EFD982C73B92}" destId="{3CA9ABF6-FA60-45A1-BB69-C986C0129BFE}" srcOrd="0" destOrd="0" presId="urn:microsoft.com/office/officeart/2005/8/layout/radial5"/>
    <dgm:cxn modelId="{0CBDD0B6-F051-40A3-BF30-FCAF464416F3}" type="presOf" srcId="{2626BF1D-E76A-4490-8DEB-B378B14027F0}" destId="{066B45B4-E9C6-4CD2-865D-8A1B4E2D69E8}" srcOrd="0" destOrd="0" presId="urn:microsoft.com/office/officeart/2005/8/layout/radial5"/>
    <dgm:cxn modelId="{C3ED80DC-B3F2-4488-AEE0-BEBD87CF0881}" type="presOf" srcId="{0E77279A-F1F7-4157-967E-CB8F1BFADC56}" destId="{1E9ACE10-E5D2-466E-A596-1101D134CA1A}" srcOrd="0" destOrd="0" presId="urn:microsoft.com/office/officeart/2005/8/layout/radial5"/>
    <dgm:cxn modelId="{DB19ECFF-AF0B-4893-811C-02F88770EB39}" type="presOf" srcId="{90D16415-08B0-478D-B0AC-223474A66AC2}" destId="{8026E016-35D0-4981-B853-CAD7FDDA480D}" srcOrd="0" destOrd="0" presId="urn:microsoft.com/office/officeart/2005/8/layout/radial5"/>
    <dgm:cxn modelId="{919D3021-80E0-4DF5-AF83-7D2AFE9AE66E}" type="presOf" srcId="{AEEE462F-D1BC-4600-B70B-0CDBACD379C5}" destId="{C9FF222D-B7F3-4E45-84E5-BDE942C0DCDA}" srcOrd="1" destOrd="0" presId="urn:microsoft.com/office/officeart/2005/8/layout/radial5"/>
    <dgm:cxn modelId="{3FB1C448-31BC-4FD5-8F74-C3E7CE41AE42}" type="presOf" srcId="{38DACE00-4C9E-490B-987F-908ACD7071B8}" destId="{91F5E9F7-7CB3-4EA6-B238-B4AC09520714}" srcOrd="0" destOrd="0" presId="urn:microsoft.com/office/officeart/2005/8/layout/radial5"/>
    <dgm:cxn modelId="{989F58F8-EFD0-4F4E-850A-BB0EBC18DEFD}" type="presOf" srcId="{CB4C9E93-25F0-4A51-96D3-9E4D094DE293}" destId="{86FE2532-4041-45D9-9B37-D8014CE940D5}" srcOrd="0" destOrd="0" presId="urn:microsoft.com/office/officeart/2005/8/layout/radial5"/>
    <dgm:cxn modelId="{9F6B7CFE-A03E-4302-B908-AC88CDDED420}" srcId="{1190226F-4F9D-4D59-BAB6-899333E13EEF}" destId="{ACF65C24-9EE3-4E6C-9B03-9CC141A03F7B}" srcOrd="3" destOrd="0" parTransId="{AEEE462F-D1BC-4600-B70B-0CDBACD379C5}" sibTransId="{D6D0C860-B001-47A9-B1D5-81CF2F3F60E5}"/>
    <dgm:cxn modelId="{144B6230-FCCB-4297-A45B-32FC8B136071}" type="presOf" srcId="{589DF499-7490-4810-91BD-A74A99C942A7}" destId="{A58B0D89-5749-4F1F-B855-58497DC7EE3D}" srcOrd="0" destOrd="0" presId="urn:microsoft.com/office/officeart/2005/8/layout/radial5"/>
    <dgm:cxn modelId="{5ED59763-6F0E-4694-BE6D-64BA9F53D5F8}" type="presOf" srcId="{49999179-0987-4F57-9ED6-59034C33981F}" destId="{4EC559D6-FC61-4D62-BBE3-67023BAF20EA}" srcOrd="1" destOrd="0" presId="urn:microsoft.com/office/officeart/2005/8/layout/radial5"/>
    <dgm:cxn modelId="{3F3FFAA0-3823-451C-B566-3C663E3143A3}" type="presOf" srcId="{118263E0-F7A0-4E8C-B344-8AEAC882798D}" destId="{151473C0-5A6A-40C8-8A6B-F8C75AAB9752}" srcOrd="0" destOrd="0" presId="urn:microsoft.com/office/officeart/2005/8/layout/radial5"/>
    <dgm:cxn modelId="{D22F25AD-D836-4F58-9FAA-0D84D4DFE08A}" type="presOf" srcId="{4F90CA45-AE4D-4FC2-999D-CE5E5D6C3AC8}" destId="{23D71F4D-F2BE-42B6-8C23-EAE08AE3C733}" srcOrd="1" destOrd="0" presId="urn:microsoft.com/office/officeart/2005/8/layout/radial5"/>
    <dgm:cxn modelId="{81FA16BF-A20D-41AD-A2BC-E76435C68593}" type="presOf" srcId="{38BAE437-AD94-44CC-9565-A5D8990919A3}" destId="{4FC32824-E1B1-4599-9122-F1C0DCE40B49}" srcOrd="0" destOrd="0" presId="urn:microsoft.com/office/officeart/2005/8/layout/radial5"/>
    <dgm:cxn modelId="{711C7D39-97DE-4F92-B2F7-F82C3079B8BE}" srcId="{1190226F-4F9D-4D59-BAB6-899333E13EEF}" destId="{1C31000F-EBEC-400D-BC1E-0B90009D23E2}" srcOrd="4" destOrd="0" parTransId="{CB4C9E93-25F0-4A51-96D3-9E4D094DE293}" sibTransId="{0AF20322-5C56-4690-A601-4FC0F4453246}"/>
    <dgm:cxn modelId="{5D8AB8AC-04F9-4F0E-B357-B37DE524A705}" type="presOf" srcId="{8A728E56-06A2-4EC3-AB68-839A66A1D5CD}" destId="{F2185AF1-A702-4BF9-9436-ABE13578F79E}" srcOrd="0" destOrd="0" presId="urn:microsoft.com/office/officeart/2005/8/layout/radial5"/>
    <dgm:cxn modelId="{AA20DE35-C4EB-43A7-897E-F6DB9D4188BC}" type="presOf" srcId="{55D29990-E2F9-46E8-99A4-C48FC952D9FF}" destId="{EC8DE77E-27AB-44F6-AF7E-36D934777AC1}" srcOrd="0" destOrd="0" presId="urn:microsoft.com/office/officeart/2005/8/layout/radial5"/>
    <dgm:cxn modelId="{2FC1E867-3617-4B88-AD24-B77AADB5BE2C}" type="presOf" srcId="{07DF6A78-1D79-4085-ACD8-89522649366B}" destId="{5487AE14-F268-4AC5-969C-F735AA59D9C6}" srcOrd="0" destOrd="0" presId="urn:microsoft.com/office/officeart/2005/8/layout/radial5"/>
    <dgm:cxn modelId="{CF8E9EBD-5E4E-451A-AFB2-1DCA14A87FE9}" type="presOf" srcId="{49999179-0987-4F57-9ED6-59034C33981F}" destId="{321A20DD-57BA-40A5-A3F1-4AF68EF436F5}" srcOrd="0" destOrd="0" presId="urn:microsoft.com/office/officeart/2005/8/layout/radial5"/>
    <dgm:cxn modelId="{CD23BF75-60D4-4FB4-8B25-7BD32DC71251}" srcId="{1190226F-4F9D-4D59-BAB6-899333E13EEF}" destId="{2626BF1D-E76A-4490-8DEB-B378B14027F0}" srcOrd="10" destOrd="0" parTransId="{38DACE00-4C9E-490B-987F-908ACD7071B8}" sibTransId="{036E2897-1665-47EC-9CBB-5C024EDB9912}"/>
    <dgm:cxn modelId="{3804FEE4-E9C4-4A43-A8C7-682008C86421}" type="presOf" srcId="{8D33CE7D-27E5-42DF-979E-965B7C8A0803}" destId="{9813B6B6-5042-4025-B31B-BB56FABD01B6}" srcOrd="0" destOrd="0" presId="urn:microsoft.com/office/officeart/2005/8/layout/radial5"/>
    <dgm:cxn modelId="{B8B71911-5BA6-4550-B368-C1EE6107D019}" type="presOf" srcId="{69C2897D-B597-49AA-8811-28D471CAE2EC}" destId="{201EA342-D485-49E1-ABB6-CACA21373CE6}" srcOrd="0" destOrd="0" presId="urn:microsoft.com/office/officeart/2005/8/layout/radial5"/>
    <dgm:cxn modelId="{D625CA61-E9EB-428A-A056-193BF4C4C41D}" type="presOf" srcId="{AE9569FE-1A65-4A66-9567-49140C77F4C4}" destId="{154C3277-0A72-4352-80EA-98350D3156BE}" srcOrd="1" destOrd="0" presId="urn:microsoft.com/office/officeart/2005/8/layout/radial5"/>
    <dgm:cxn modelId="{BD4654CE-2AE8-4CEC-B822-E2BC55295A72}" type="presOf" srcId="{2AC14F93-9DA7-4DEB-AE85-A8F687980FB9}" destId="{2DAB3D79-C295-40F8-8914-2A1910DD72C3}" srcOrd="0" destOrd="0" presId="urn:microsoft.com/office/officeart/2005/8/layout/radial5"/>
    <dgm:cxn modelId="{931BCE27-F332-4FA6-8313-AE2D2F2AC842}" srcId="{1190226F-4F9D-4D59-BAB6-899333E13EEF}" destId="{589DF499-7490-4810-91BD-A74A99C942A7}" srcOrd="7" destOrd="0" parTransId="{4F90CA45-AE4D-4FC2-999D-CE5E5D6C3AC8}" sibTransId="{C152B271-F768-41C9-B76B-4927695070D0}"/>
    <dgm:cxn modelId="{33DB1F4B-6360-4997-B743-6A88BC9F4630}" type="presOf" srcId="{CB4C9E93-25F0-4A51-96D3-9E4D094DE293}" destId="{E1D3D638-51C0-41DB-B38C-106957182970}" srcOrd="1" destOrd="0" presId="urn:microsoft.com/office/officeart/2005/8/layout/radial5"/>
    <dgm:cxn modelId="{9E078A66-345A-40D7-8813-FFF6221870F6}" type="presParOf" srcId="{F3509A52-C340-4886-91AE-46E031D4AFD1}" destId="{CDE0399B-49A1-4BD5-BD66-F7B2F90A7EE5}" srcOrd="0" destOrd="0" presId="urn:microsoft.com/office/officeart/2005/8/layout/radial5"/>
    <dgm:cxn modelId="{6FD42C74-6323-40D4-AB3A-5139AB84872D}" type="presParOf" srcId="{F3509A52-C340-4886-91AE-46E031D4AFD1}" destId="{321A20DD-57BA-40A5-A3F1-4AF68EF436F5}" srcOrd="1" destOrd="0" presId="urn:microsoft.com/office/officeart/2005/8/layout/radial5"/>
    <dgm:cxn modelId="{AB76CA4A-A51A-4CEB-9D4A-2DFC8E7A21E8}" type="presParOf" srcId="{321A20DD-57BA-40A5-A3F1-4AF68EF436F5}" destId="{4EC559D6-FC61-4D62-BBE3-67023BAF20EA}" srcOrd="0" destOrd="0" presId="urn:microsoft.com/office/officeart/2005/8/layout/radial5"/>
    <dgm:cxn modelId="{E80E1357-484B-4E98-A95A-5BFB0B15023E}" type="presParOf" srcId="{F3509A52-C340-4886-91AE-46E031D4AFD1}" destId="{4FC32824-E1B1-4599-9122-F1C0DCE40B49}" srcOrd="2" destOrd="0" presId="urn:microsoft.com/office/officeart/2005/8/layout/radial5"/>
    <dgm:cxn modelId="{9E144065-FCF3-48D2-AFEE-32111A5D31A1}" type="presParOf" srcId="{F3509A52-C340-4886-91AE-46E031D4AFD1}" destId="{9749469E-EE20-4238-A297-7ED552BC7F6A}" srcOrd="3" destOrd="0" presId="urn:microsoft.com/office/officeart/2005/8/layout/radial5"/>
    <dgm:cxn modelId="{D3C8A924-8131-4AB9-B4E6-21F6D0521A22}" type="presParOf" srcId="{9749469E-EE20-4238-A297-7ED552BC7F6A}" destId="{9DA728B7-28A3-49A8-83D2-79F234E74920}" srcOrd="0" destOrd="0" presId="urn:microsoft.com/office/officeart/2005/8/layout/radial5"/>
    <dgm:cxn modelId="{81E290A0-77A9-40F3-BED7-8F9D7585A8B4}" type="presParOf" srcId="{F3509A52-C340-4886-91AE-46E031D4AFD1}" destId="{8026E016-35D0-4981-B853-CAD7FDDA480D}" srcOrd="4" destOrd="0" presId="urn:microsoft.com/office/officeart/2005/8/layout/radial5"/>
    <dgm:cxn modelId="{C983A896-AC79-46C8-B548-2A34192FC73A}" type="presParOf" srcId="{F3509A52-C340-4886-91AE-46E031D4AFD1}" destId="{EC8DE77E-27AB-44F6-AF7E-36D934777AC1}" srcOrd="5" destOrd="0" presId="urn:microsoft.com/office/officeart/2005/8/layout/radial5"/>
    <dgm:cxn modelId="{860A11DC-06E5-4C82-B0BC-1BE3326201B9}" type="presParOf" srcId="{EC8DE77E-27AB-44F6-AF7E-36D934777AC1}" destId="{78CD1243-EC63-4A99-839A-7D1149A72174}" srcOrd="0" destOrd="0" presId="urn:microsoft.com/office/officeart/2005/8/layout/radial5"/>
    <dgm:cxn modelId="{8DE3CC88-12CC-470F-8748-C953C4F6D596}" type="presParOf" srcId="{F3509A52-C340-4886-91AE-46E031D4AFD1}" destId="{151473C0-5A6A-40C8-8A6B-F8C75AAB9752}" srcOrd="6" destOrd="0" presId="urn:microsoft.com/office/officeart/2005/8/layout/radial5"/>
    <dgm:cxn modelId="{3A11A8E7-3515-459C-BA08-D91B2368EAB1}" type="presParOf" srcId="{F3509A52-C340-4886-91AE-46E031D4AFD1}" destId="{7DD888F4-00D7-497C-8DFB-6AAE0A1A9BF8}" srcOrd="7" destOrd="0" presId="urn:microsoft.com/office/officeart/2005/8/layout/radial5"/>
    <dgm:cxn modelId="{770BFF15-5256-4888-99EB-8BA56BC68BA8}" type="presParOf" srcId="{7DD888F4-00D7-497C-8DFB-6AAE0A1A9BF8}" destId="{C9FF222D-B7F3-4E45-84E5-BDE942C0DCDA}" srcOrd="0" destOrd="0" presId="urn:microsoft.com/office/officeart/2005/8/layout/radial5"/>
    <dgm:cxn modelId="{45EAD3C9-43CB-41AC-B300-6AC6402F5F6C}" type="presParOf" srcId="{F3509A52-C340-4886-91AE-46E031D4AFD1}" destId="{EFC2B283-3FB9-4FBD-9BD6-ADD168DB0B3E}" srcOrd="8" destOrd="0" presId="urn:microsoft.com/office/officeart/2005/8/layout/radial5"/>
    <dgm:cxn modelId="{BC099D01-2FF6-46F9-A0AB-899825EA5155}" type="presParOf" srcId="{F3509A52-C340-4886-91AE-46E031D4AFD1}" destId="{86FE2532-4041-45D9-9B37-D8014CE940D5}" srcOrd="9" destOrd="0" presId="urn:microsoft.com/office/officeart/2005/8/layout/radial5"/>
    <dgm:cxn modelId="{A2A2A497-679F-41DA-B495-0B3551D7124F}" type="presParOf" srcId="{86FE2532-4041-45D9-9B37-D8014CE940D5}" destId="{E1D3D638-51C0-41DB-B38C-106957182970}" srcOrd="0" destOrd="0" presId="urn:microsoft.com/office/officeart/2005/8/layout/radial5"/>
    <dgm:cxn modelId="{6F0BF80F-BD69-4B83-AEA4-0E2E33A467CD}" type="presParOf" srcId="{F3509A52-C340-4886-91AE-46E031D4AFD1}" destId="{835CC9D6-A762-4620-8FFF-E2BEF24F9FD1}" srcOrd="10" destOrd="0" presId="urn:microsoft.com/office/officeart/2005/8/layout/radial5"/>
    <dgm:cxn modelId="{8F83716C-AE10-4F57-9730-613FCC5DB502}" type="presParOf" srcId="{F3509A52-C340-4886-91AE-46E031D4AFD1}" destId="{C6ED4A56-24E6-40CC-A827-99C853C7C1F6}" srcOrd="11" destOrd="0" presId="urn:microsoft.com/office/officeart/2005/8/layout/radial5"/>
    <dgm:cxn modelId="{D31EF13A-E7C3-45BC-AA95-FC41933ECE5D}" type="presParOf" srcId="{C6ED4A56-24E6-40CC-A827-99C853C7C1F6}" destId="{154C3277-0A72-4352-80EA-98350D3156BE}" srcOrd="0" destOrd="0" presId="urn:microsoft.com/office/officeart/2005/8/layout/radial5"/>
    <dgm:cxn modelId="{16F7758D-8643-4DEC-92A3-3BCCF9245520}" type="presParOf" srcId="{F3509A52-C340-4886-91AE-46E031D4AFD1}" destId="{5487AE14-F268-4AC5-969C-F735AA59D9C6}" srcOrd="12" destOrd="0" presId="urn:microsoft.com/office/officeart/2005/8/layout/radial5"/>
    <dgm:cxn modelId="{8FD83F16-530A-4605-ADAF-BB775AD4AF7A}" type="presParOf" srcId="{F3509A52-C340-4886-91AE-46E031D4AFD1}" destId="{201EA342-D485-49E1-ABB6-CACA21373CE6}" srcOrd="13" destOrd="0" presId="urn:microsoft.com/office/officeart/2005/8/layout/radial5"/>
    <dgm:cxn modelId="{FA6D665C-CA47-460E-BD29-A74996A8CEB2}" type="presParOf" srcId="{201EA342-D485-49E1-ABB6-CACA21373CE6}" destId="{AEB8A426-ABC8-4B7D-8A2F-149126E37967}" srcOrd="0" destOrd="0" presId="urn:microsoft.com/office/officeart/2005/8/layout/radial5"/>
    <dgm:cxn modelId="{B370F0D4-80BE-4BB3-B882-098FE77E25DF}" type="presParOf" srcId="{F3509A52-C340-4886-91AE-46E031D4AFD1}" destId="{2DAB3D79-C295-40F8-8914-2A1910DD72C3}" srcOrd="14" destOrd="0" presId="urn:microsoft.com/office/officeart/2005/8/layout/radial5"/>
    <dgm:cxn modelId="{5D1A7CB6-E6C8-4824-8969-FACC5F384B2F}" type="presParOf" srcId="{F3509A52-C340-4886-91AE-46E031D4AFD1}" destId="{A5EA31D7-A6B9-4DB7-A08D-F6F281676C47}" srcOrd="15" destOrd="0" presId="urn:microsoft.com/office/officeart/2005/8/layout/radial5"/>
    <dgm:cxn modelId="{428F9BC2-AC9A-4FC4-947B-493C412B0F0B}" type="presParOf" srcId="{A5EA31D7-A6B9-4DB7-A08D-F6F281676C47}" destId="{23D71F4D-F2BE-42B6-8C23-EAE08AE3C733}" srcOrd="0" destOrd="0" presId="urn:microsoft.com/office/officeart/2005/8/layout/radial5"/>
    <dgm:cxn modelId="{A089E491-A5B2-4AFC-87CA-51DDB4AAC5A3}" type="presParOf" srcId="{F3509A52-C340-4886-91AE-46E031D4AFD1}" destId="{A58B0D89-5749-4F1F-B855-58497DC7EE3D}" srcOrd="16" destOrd="0" presId="urn:microsoft.com/office/officeart/2005/8/layout/radial5"/>
    <dgm:cxn modelId="{9C40FC49-F0B1-483B-B3F3-C8A9494096A6}" type="presParOf" srcId="{F3509A52-C340-4886-91AE-46E031D4AFD1}" destId="{1E9ACE10-E5D2-466E-A596-1101D134CA1A}" srcOrd="17" destOrd="0" presId="urn:microsoft.com/office/officeart/2005/8/layout/radial5"/>
    <dgm:cxn modelId="{ABC009E2-3014-4F89-9E47-4A379F4431B0}" type="presParOf" srcId="{1E9ACE10-E5D2-466E-A596-1101D134CA1A}" destId="{CD045557-7715-42C9-88BD-E2C7D21685B7}" srcOrd="0" destOrd="0" presId="urn:microsoft.com/office/officeart/2005/8/layout/radial5"/>
    <dgm:cxn modelId="{201722CB-0D44-4DFF-ADFE-A0B11361DFA4}" type="presParOf" srcId="{F3509A52-C340-4886-91AE-46E031D4AFD1}" destId="{7FA01085-9B2D-41CB-82BB-6988E9E8AD96}" srcOrd="18" destOrd="0" presId="urn:microsoft.com/office/officeart/2005/8/layout/radial5"/>
    <dgm:cxn modelId="{732313A5-A727-441A-A254-07BDEF01EE4C}" type="presParOf" srcId="{F3509A52-C340-4886-91AE-46E031D4AFD1}" destId="{F2185AF1-A702-4BF9-9436-ABE13578F79E}" srcOrd="19" destOrd="0" presId="urn:microsoft.com/office/officeart/2005/8/layout/radial5"/>
    <dgm:cxn modelId="{34525B8A-2F32-41F9-B068-C82A2526E8CF}" type="presParOf" srcId="{F2185AF1-A702-4BF9-9436-ABE13578F79E}" destId="{D7CF52AE-389F-4A6E-8975-968B7227FF30}" srcOrd="0" destOrd="0" presId="urn:microsoft.com/office/officeart/2005/8/layout/radial5"/>
    <dgm:cxn modelId="{D42E0613-8819-4AEF-88CE-40C8E4932860}" type="presParOf" srcId="{F3509A52-C340-4886-91AE-46E031D4AFD1}" destId="{3CA9ABF6-FA60-45A1-BB69-C986C0129BFE}" srcOrd="20" destOrd="0" presId="urn:microsoft.com/office/officeart/2005/8/layout/radial5"/>
    <dgm:cxn modelId="{7D77778E-B9A8-460D-9BC9-52ADD26D39EB}" type="presParOf" srcId="{F3509A52-C340-4886-91AE-46E031D4AFD1}" destId="{91F5E9F7-7CB3-4EA6-B238-B4AC09520714}" srcOrd="21" destOrd="0" presId="urn:microsoft.com/office/officeart/2005/8/layout/radial5"/>
    <dgm:cxn modelId="{EC9B4302-AF73-455C-90F9-0A8BF8A8677B}" type="presParOf" srcId="{91F5E9F7-7CB3-4EA6-B238-B4AC09520714}" destId="{C92C8322-B1DB-43C1-A057-D1D6575B432B}" srcOrd="0" destOrd="0" presId="urn:microsoft.com/office/officeart/2005/8/layout/radial5"/>
    <dgm:cxn modelId="{5499F371-A52D-458A-BC74-56B4C1BF69C7}" type="presParOf" srcId="{F3509A52-C340-4886-91AE-46E031D4AFD1}" destId="{066B45B4-E9C6-4CD2-865D-8A1B4E2D69E8}" srcOrd="22" destOrd="0" presId="urn:microsoft.com/office/officeart/2005/8/layout/radial5"/>
    <dgm:cxn modelId="{AE5954F4-90B5-48F7-B25A-A6444BA5A19B}" type="presParOf" srcId="{F3509A52-C340-4886-91AE-46E031D4AFD1}" destId="{9813B6B6-5042-4025-B31B-BB56FABD01B6}" srcOrd="23" destOrd="0" presId="urn:microsoft.com/office/officeart/2005/8/layout/radial5"/>
    <dgm:cxn modelId="{AA9A624B-FD2A-4B17-B0AF-EF2F6807F832}" type="presParOf" srcId="{9813B6B6-5042-4025-B31B-BB56FABD01B6}" destId="{30E28F94-77C4-43F4-B635-FBE95FAF6E9F}" srcOrd="0" destOrd="0" presId="urn:microsoft.com/office/officeart/2005/8/layout/radial5"/>
    <dgm:cxn modelId="{55E3D38E-90B1-43A0-9703-ABED893AE820}" type="presParOf" srcId="{F3509A52-C340-4886-91AE-46E031D4AFD1}" destId="{DF019A04-0AF4-4959-8EC6-AD294317BA55}"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0399B-49A1-4BD5-BD66-F7B2F90A7EE5}">
      <dsp:nvSpPr>
        <dsp:cNvPr id="0" name=""/>
        <dsp:cNvSpPr/>
      </dsp:nvSpPr>
      <dsp:spPr>
        <a:xfrm>
          <a:off x="3346677" y="1894914"/>
          <a:ext cx="2180791" cy="1996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1" kern="1200" dirty="0" smtClean="0"/>
            <a:t>Compliance</a:t>
          </a:r>
          <a:endParaRPr lang="de-DE" sz="2000" b="1" kern="1200" dirty="0"/>
        </a:p>
      </dsp:txBody>
      <dsp:txXfrm>
        <a:off x="3666046" y="2187233"/>
        <a:ext cx="1542053" cy="1411439"/>
      </dsp:txXfrm>
    </dsp:sp>
    <dsp:sp modelId="{321A20DD-57BA-40A5-A3F1-4AF68EF436F5}">
      <dsp:nvSpPr>
        <dsp:cNvPr id="0" name=""/>
        <dsp:cNvSpPr/>
      </dsp:nvSpPr>
      <dsp:spPr>
        <a:xfrm rot="16200000">
          <a:off x="4197330" y="1222949"/>
          <a:ext cx="479486" cy="4663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267287" y="1386182"/>
        <a:ext cx="339572" cy="279827"/>
      </dsp:txXfrm>
    </dsp:sp>
    <dsp:sp modelId="{4FC32824-E1B1-4599-9122-F1C0DCE40B49}">
      <dsp:nvSpPr>
        <dsp:cNvPr id="0" name=""/>
        <dsp:cNvSpPr/>
      </dsp:nvSpPr>
      <dsp:spPr>
        <a:xfrm>
          <a:off x="3419873" y="-34034"/>
          <a:ext cx="2034400" cy="10242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Unterrichtung über Verstöße und Ermittlungen  (§ 80 Abs. 2 BetrVG)</a:t>
          </a:r>
          <a:endParaRPr lang="de-DE" sz="1400" b="1" kern="1200" dirty="0"/>
        </a:p>
      </dsp:txBody>
      <dsp:txXfrm>
        <a:off x="3717804" y="115965"/>
        <a:ext cx="1438538" cy="724259"/>
      </dsp:txXfrm>
    </dsp:sp>
    <dsp:sp modelId="{9749469E-EE20-4238-A297-7ED552BC7F6A}">
      <dsp:nvSpPr>
        <dsp:cNvPr id="0" name=""/>
        <dsp:cNvSpPr/>
      </dsp:nvSpPr>
      <dsp:spPr>
        <a:xfrm rot="18769842">
          <a:off x="5232188" y="1406048"/>
          <a:ext cx="734173" cy="4663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254586" y="1550628"/>
        <a:ext cx="594259" cy="279827"/>
      </dsp:txXfrm>
    </dsp:sp>
    <dsp:sp modelId="{8026E016-35D0-4981-B853-CAD7FDDA480D}">
      <dsp:nvSpPr>
        <dsp:cNvPr id="0" name=""/>
        <dsp:cNvSpPr/>
      </dsp:nvSpPr>
      <dsp:spPr>
        <a:xfrm>
          <a:off x="5652113" y="1"/>
          <a:ext cx="1816023" cy="12054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Anzeigepflicht bei Verdacht (§ 87 Abs. 1 Nr. 1)</a:t>
          </a:r>
          <a:endParaRPr lang="de-DE" sz="1400" b="1" kern="1200" dirty="0"/>
        </a:p>
      </dsp:txBody>
      <dsp:txXfrm>
        <a:off x="5918063" y="176536"/>
        <a:ext cx="1284123" cy="852385"/>
      </dsp:txXfrm>
    </dsp:sp>
    <dsp:sp modelId="{EC8DE77E-27AB-44F6-AF7E-36D934777AC1}">
      <dsp:nvSpPr>
        <dsp:cNvPr id="0" name=""/>
        <dsp:cNvSpPr/>
      </dsp:nvSpPr>
      <dsp:spPr>
        <a:xfrm rot="20258595">
          <a:off x="5737701" y="1943106"/>
          <a:ext cx="883689" cy="4663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742959" y="2062992"/>
        <a:ext cx="743775" cy="279827"/>
      </dsp:txXfrm>
    </dsp:sp>
    <dsp:sp modelId="{151473C0-5A6A-40C8-8A6B-F8C75AAB9752}">
      <dsp:nvSpPr>
        <dsp:cNvPr id="0" name=""/>
        <dsp:cNvSpPr/>
      </dsp:nvSpPr>
      <dsp:spPr>
        <a:xfrm>
          <a:off x="6740682" y="1082824"/>
          <a:ext cx="1936028" cy="9291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Verhaltens-regelungen (§ 87 Abs. 1 Nr. 1)</a:t>
          </a:r>
          <a:endParaRPr lang="de-DE" sz="1400" b="1" kern="1200" dirty="0"/>
        </a:p>
      </dsp:txBody>
      <dsp:txXfrm>
        <a:off x="7024207" y="1218888"/>
        <a:ext cx="1368978" cy="656974"/>
      </dsp:txXfrm>
    </dsp:sp>
    <dsp:sp modelId="{7DD888F4-00D7-497C-8DFB-6AAE0A1A9BF8}">
      <dsp:nvSpPr>
        <dsp:cNvPr id="0" name=""/>
        <dsp:cNvSpPr/>
      </dsp:nvSpPr>
      <dsp:spPr>
        <a:xfrm rot="21379797">
          <a:off x="5801065" y="2550832"/>
          <a:ext cx="668567" cy="4663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801208" y="2648586"/>
        <a:ext cx="528653" cy="279827"/>
      </dsp:txXfrm>
    </dsp:sp>
    <dsp:sp modelId="{EFC2B283-3FB9-4FBD-9BD6-ADD168DB0B3E}">
      <dsp:nvSpPr>
        <dsp:cNvPr id="0" name=""/>
        <dsp:cNvSpPr/>
      </dsp:nvSpPr>
      <dsp:spPr>
        <a:xfrm>
          <a:off x="6778582" y="2090940"/>
          <a:ext cx="1908221" cy="11812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Vorgabe für Annahme  Einladungen/Geschenken (§ 87 Abs.  1 Nr. )</a:t>
          </a:r>
          <a:endParaRPr lang="de-DE" sz="1400" b="1" kern="1200" dirty="0"/>
        </a:p>
      </dsp:txBody>
      <dsp:txXfrm>
        <a:off x="7058034" y="2263930"/>
        <a:ext cx="1349317" cy="835269"/>
      </dsp:txXfrm>
    </dsp:sp>
    <dsp:sp modelId="{86FE2532-4041-45D9-9B37-D8014CE940D5}">
      <dsp:nvSpPr>
        <dsp:cNvPr id="0" name=""/>
        <dsp:cNvSpPr/>
      </dsp:nvSpPr>
      <dsp:spPr>
        <a:xfrm rot="1240110">
          <a:off x="5682454" y="3255205"/>
          <a:ext cx="666070" cy="4663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686957" y="3323789"/>
        <a:ext cx="526156" cy="279827"/>
      </dsp:txXfrm>
    </dsp:sp>
    <dsp:sp modelId="{835CC9D6-A762-4620-8FFF-E2BEF24F9FD1}">
      <dsp:nvSpPr>
        <dsp:cNvPr id="0" name=""/>
        <dsp:cNvSpPr/>
      </dsp:nvSpPr>
      <dsp:spPr>
        <a:xfrm>
          <a:off x="6435815" y="3387073"/>
          <a:ext cx="2384649" cy="141935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Einsatz von technischen Systemen geplant, z.B. </a:t>
          </a:r>
          <a:r>
            <a:rPr lang="de-DE" sz="1400" b="1" kern="1200" dirty="0" err="1" smtClean="0"/>
            <a:t>Whistleblower</a:t>
          </a:r>
          <a:r>
            <a:rPr lang="de-DE" sz="1400" b="1" kern="1200" dirty="0" smtClean="0"/>
            <a:t>-Hotlines, Screenings von E-Mails (§ 87 Abs. 1 Nr. 6)</a:t>
          </a:r>
          <a:endParaRPr lang="de-DE" sz="1400" b="1" kern="1200" dirty="0"/>
        </a:p>
      </dsp:txBody>
      <dsp:txXfrm>
        <a:off x="6785039" y="3594933"/>
        <a:ext cx="1686201" cy="1003637"/>
      </dsp:txXfrm>
    </dsp:sp>
    <dsp:sp modelId="{C6ED4A56-24E6-40CC-A827-99C853C7C1F6}">
      <dsp:nvSpPr>
        <dsp:cNvPr id="0" name=""/>
        <dsp:cNvSpPr/>
      </dsp:nvSpPr>
      <dsp:spPr>
        <a:xfrm rot="2583504">
          <a:off x="5361007" y="3968982"/>
          <a:ext cx="954329" cy="4663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379849" y="4014495"/>
        <a:ext cx="814415" cy="279827"/>
      </dsp:txXfrm>
    </dsp:sp>
    <dsp:sp modelId="{5487AE14-F268-4AC5-969C-F735AA59D9C6}">
      <dsp:nvSpPr>
        <dsp:cNvPr id="0" name=""/>
        <dsp:cNvSpPr/>
      </dsp:nvSpPr>
      <dsp:spPr>
        <a:xfrm>
          <a:off x="5943605" y="4784982"/>
          <a:ext cx="2064137" cy="9601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Datenübermittlung ins Ausland (§ 87 Abs. 1 Nr. 6)</a:t>
          </a:r>
          <a:endParaRPr lang="de-DE" sz="1400" b="1" kern="1200" dirty="0"/>
        </a:p>
      </dsp:txBody>
      <dsp:txXfrm>
        <a:off x="6245891" y="4925599"/>
        <a:ext cx="1459565" cy="678959"/>
      </dsp:txXfrm>
    </dsp:sp>
    <dsp:sp modelId="{201EA342-D485-49E1-ABB6-CACA21373CE6}">
      <dsp:nvSpPr>
        <dsp:cNvPr id="0" name=""/>
        <dsp:cNvSpPr/>
      </dsp:nvSpPr>
      <dsp:spPr>
        <a:xfrm rot="4618467">
          <a:off x="4541991" y="4003268"/>
          <a:ext cx="411771" cy="4663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589835" y="4036368"/>
        <a:ext cx="288240" cy="279827"/>
      </dsp:txXfrm>
    </dsp:sp>
    <dsp:sp modelId="{2DAB3D79-C295-40F8-8914-2A1910DD72C3}">
      <dsp:nvSpPr>
        <dsp:cNvPr id="0" name=""/>
        <dsp:cNvSpPr/>
      </dsp:nvSpPr>
      <dsp:spPr>
        <a:xfrm>
          <a:off x="4081990" y="4620320"/>
          <a:ext cx="1769204" cy="112314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Überwachung (elektronisch) von E-Learning Testergebnissen</a:t>
          </a:r>
          <a:endParaRPr lang="de-DE" sz="1400" b="1" kern="1200" dirty="0"/>
        </a:p>
      </dsp:txBody>
      <dsp:txXfrm>
        <a:off x="4341084" y="4784801"/>
        <a:ext cx="1251016" cy="794185"/>
      </dsp:txXfrm>
    </dsp:sp>
    <dsp:sp modelId="{A5EA31D7-A6B9-4DB7-A08D-F6F281676C47}">
      <dsp:nvSpPr>
        <dsp:cNvPr id="0" name=""/>
        <dsp:cNvSpPr/>
      </dsp:nvSpPr>
      <dsp:spPr>
        <a:xfrm rot="7260381">
          <a:off x="3305655" y="4023411"/>
          <a:ext cx="623698" cy="4663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411649" y="4056726"/>
        <a:ext cx="483784" cy="279827"/>
      </dsp:txXfrm>
    </dsp:sp>
    <dsp:sp modelId="{A58B0D89-5749-4F1F-B855-58497DC7EE3D}">
      <dsp:nvSpPr>
        <dsp:cNvPr id="0" name=""/>
        <dsp:cNvSpPr/>
      </dsp:nvSpPr>
      <dsp:spPr>
        <a:xfrm>
          <a:off x="1979716" y="4755227"/>
          <a:ext cx="2065740" cy="10157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Mitarbeiter-screenings als Auswahlrichtlinien (§ 95)</a:t>
          </a:r>
          <a:endParaRPr lang="de-DE" sz="1400" b="1" kern="1200" dirty="0"/>
        </a:p>
      </dsp:txBody>
      <dsp:txXfrm>
        <a:off x="2282237" y="4903980"/>
        <a:ext cx="1460698" cy="718244"/>
      </dsp:txXfrm>
    </dsp:sp>
    <dsp:sp modelId="{1E9ACE10-E5D2-466E-A596-1101D134CA1A}">
      <dsp:nvSpPr>
        <dsp:cNvPr id="0" name=""/>
        <dsp:cNvSpPr/>
      </dsp:nvSpPr>
      <dsp:spPr>
        <a:xfrm rot="9140697">
          <a:off x="2450463" y="3492789"/>
          <a:ext cx="793802" cy="4663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2582385" y="3553595"/>
        <a:ext cx="653888" cy="279827"/>
      </dsp:txXfrm>
    </dsp:sp>
    <dsp:sp modelId="{7FA01085-9B2D-41CB-82BB-6988E9E8AD96}">
      <dsp:nvSpPr>
        <dsp:cNvPr id="0" name=""/>
        <dsp:cNvSpPr/>
      </dsp:nvSpPr>
      <dsp:spPr>
        <a:xfrm>
          <a:off x="251522" y="3846749"/>
          <a:ext cx="2169768" cy="134197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Weiterbildung für Beschäftigte zu Compliance und für Vorgesetzte auch sonst (§§ 96-98)</a:t>
          </a:r>
          <a:endParaRPr lang="de-DE" sz="1400" b="1" kern="1200" dirty="0"/>
        </a:p>
      </dsp:txBody>
      <dsp:txXfrm>
        <a:off x="569277" y="4043277"/>
        <a:ext cx="1534258" cy="948919"/>
      </dsp:txXfrm>
    </dsp:sp>
    <dsp:sp modelId="{F2185AF1-A702-4BF9-9436-ABE13578F79E}">
      <dsp:nvSpPr>
        <dsp:cNvPr id="0" name=""/>
        <dsp:cNvSpPr/>
      </dsp:nvSpPr>
      <dsp:spPr>
        <a:xfrm rot="10686267">
          <a:off x="2422837" y="2715610"/>
          <a:ext cx="653581" cy="4663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2562713" y="2806572"/>
        <a:ext cx="513667" cy="279827"/>
      </dsp:txXfrm>
    </dsp:sp>
    <dsp:sp modelId="{3CA9ABF6-FA60-45A1-BB69-C986C0129BFE}">
      <dsp:nvSpPr>
        <dsp:cNvPr id="0" name=""/>
        <dsp:cNvSpPr/>
      </dsp:nvSpPr>
      <dsp:spPr>
        <a:xfrm>
          <a:off x="101743" y="2522984"/>
          <a:ext cx="2015570" cy="96019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Compliance Officer (§ 99)</a:t>
          </a:r>
          <a:endParaRPr lang="de-DE" sz="1400" b="1" kern="1200" dirty="0"/>
        </a:p>
      </dsp:txBody>
      <dsp:txXfrm>
        <a:off x="396916" y="2663601"/>
        <a:ext cx="1425224" cy="678959"/>
      </dsp:txXfrm>
    </dsp:sp>
    <dsp:sp modelId="{91F5E9F7-7CB3-4EA6-B238-B4AC09520714}">
      <dsp:nvSpPr>
        <dsp:cNvPr id="0" name=""/>
        <dsp:cNvSpPr/>
      </dsp:nvSpPr>
      <dsp:spPr>
        <a:xfrm rot="12060171">
          <a:off x="2629380" y="2079453"/>
          <a:ext cx="592314" cy="4663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2764646" y="2197803"/>
        <a:ext cx="452400" cy="279827"/>
      </dsp:txXfrm>
    </dsp:sp>
    <dsp:sp modelId="{066B45B4-E9C6-4CD2-865D-8A1B4E2D69E8}">
      <dsp:nvSpPr>
        <dsp:cNvPr id="0" name=""/>
        <dsp:cNvSpPr/>
      </dsp:nvSpPr>
      <dsp:spPr>
        <a:xfrm>
          <a:off x="251519" y="1154835"/>
          <a:ext cx="2388096" cy="1179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Formalisierte Mitarbeitergespräche (§§ 94, 81)</a:t>
          </a:r>
          <a:endParaRPr lang="de-DE" sz="1400" b="1" kern="1200" dirty="0"/>
        </a:p>
      </dsp:txBody>
      <dsp:txXfrm>
        <a:off x="601248" y="1327530"/>
        <a:ext cx="1688638" cy="833842"/>
      </dsp:txXfrm>
    </dsp:sp>
    <dsp:sp modelId="{9813B6B6-5042-4025-B31B-BB56FABD01B6}">
      <dsp:nvSpPr>
        <dsp:cNvPr id="0" name=""/>
        <dsp:cNvSpPr/>
      </dsp:nvSpPr>
      <dsp:spPr>
        <a:xfrm rot="13711797">
          <a:off x="2987489" y="1410284"/>
          <a:ext cx="690605" cy="4663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103774" y="1555979"/>
        <a:ext cx="550691" cy="279827"/>
      </dsp:txXfrm>
    </dsp:sp>
    <dsp:sp modelId="{DF019A04-0AF4-4959-8EC6-AD294317BA55}">
      <dsp:nvSpPr>
        <dsp:cNvPr id="0" name=""/>
        <dsp:cNvSpPr/>
      </dsp:nvSpPr>
      <dsp:spPr>
        <a:xfrm>
          <a:off x="1475660" y="74714"/>
          <a:ext cx="1938639" cy="11284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Vorschläge zu Personalplanung und -bedarf machen (§ 92)</a:t>
          </a:r>
          <a:endParaRPr lang="de-DE" sz="1400" b="1" kern="1200" dirty="0"/>
        </a:p>
      </dsp:txBody>
      <dsp:txXfrm>
        <a:off x="1759567" y="239968"/>
        <a:ext cx="1370825" cy="7979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74A69BC-E7A5-418A-90E8-6162CD68E2CE}" type="datetimeFigureOut">
              <a:rPr lang="de-DE"/>
              <a:pPr>
                <a:defRPr/>
              </a:pPr>
              <a:t>30.09.2014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F712463-9CA8-4603-8361-A779ACACE31E}" type="slidenum">
              <a:rPr lang="de-DE"/>
              <a:pPr>
                <a:defRPr/>
              </a:pPr>
              <a:t>‹Nr.›</a:t>
            </a:fld>
            <a:endParaRPr lang="de-DE"/>
          </a:p>
        </p:txBody>
      </p:sp>
    </p:spTree>
    <p:extLst>
      <p:ext uri="{BB962C8B-B14F-4D97-AF65-F5344CB8AC3E}">
        <p14:creationId xmlns:p14="http://schemas.microsoft.com/office/powerpoint/2010/main" val="125754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254B7AD-CC27-492A-A49C-D788BA2000FF}" type="datetimeFigureOut">
              <a:rPr lang="de-DE"/>
              <a:pPr>
                <a:defRPr/>
              </a:pPr>
              <a:t>30.09.2014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3518EF0-C57A-4D34-B90F-478116BE98D2}" type="slidenum">
              <a:rPr lang="de-DE"/>
              <a:pPr>
                <a:defRPr/>
              </a:pPr>
              <a:t>‹Nr.›</a:t>
            </a:fld>
            <a:endParaRPr lang="de-DE"/>
          </a:p>
        </p:txBody>
      </p:sp>
    </p:spTree>
    <p:extLst>
      <p:ext uri="{BB962C8B-B14F-4D97-AF65-F5344CB8AC3E}">
        <p14:creationId xmlns:p14="http://schemas.microsoft.com/office/powerpoint/2010/main" val="79354239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lienbildplatzhalt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12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
        <p:nvSpPr>
          <p:cNvPr id="112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CAACB0-9989-4339-A266-922400ED1C37}" type="slidenum">
              <a:rPr lang="de-DE">
                <a:cs typeface="Arial" charset="0"/>
              </a:rPr>
              <a:pPr fontAlgn="base">
                <a:spcBef>
                  <a:spcPct val="0"/>
                </a:spcBef>
                <a:spcAft>
                  <a:spcPct val="0"/>
                </a:spcAft>
              </a:pPr>
              <a:t>1</a:t>
            </a:fld>
            <a:endParaRPr lang="de-DE">
              <a:cs typeface="Arial" charset="0"/>
            </a:endParaRPr>
          </a:p>
        </p:txBody>
      </p:sp>
    </p:spTree>
    <p:extLst>
      <p:ext uri="{BB962C8B-B14F-4D97-AF65-F5344CB8AC3E}">
        <p14:creationId xmlns:p14="http://schemas.microsoft.com/office/powerpoint/2010/main" val="214561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de-DE" sz="1200" dirty="0" smtClean="0"/>
              <a:t>Mitarbeiterscreening (DB): </a:t>
            </a:r>
            <a:r>
              <a:rPr lang="de-DE" sz="1200" b="0" dirty="0" smtClean="0"/>
              <a:t>möglich sind § 87 Abs. 1 Nr.1 und Nr.6 BetrVG (so auch das </a:t>
            </a:r>
            <a:r>
              <a:rPr lang="de-DE" sz="1200" b="0" dirty="0" err="1" smtClean="0"/>
              <a:t>ArbG</a:t>
            </a:r>
            <a:r>
              <a:rPr lang="de-DE" sz="1200" b="0" dirty="0" smtClean="0"/>
              <a:t> Dessau-Roßlau 17.6.2009, Az.: 1 BV 1/09); zuständig ist Konzernbetriebsrat nicht örtlicher BR</a:t>
            </a:r>
          </a:p>
          <a:p>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10</a:t>
            </a:fld>
            <a:endParaRPr lang="de-DE"/>
          </a:p>
        </p:txBody>
      </p:sp>
    </p:spTree>
    <p:extLst>
      <p:ext uri="{BB962C8B-B14F-4D97-AF65-F5344CB8AC3E}">
        <p14:creationId xmlns:p14="http://schemas.microsoft.com/office/powerpoint/2010/main" val="94480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11</a:t>
            </a:fld>
            <a:endParaRPr lang="de-DE"/>
          </a:p>
        </p:txBody>
      </p:sp>
    </p:spTree>
    <p:extLst>
      <p:ext uri="{BB962C8B-B14F-4D97-AF65-F5344CB8AC3E}">
        <p14:creationId xmlns:p14="http://schemas.microsoft.com/office/powerpoint/2010/main" val="232279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BAG 13.2.2007,</a:t>
            </a:r>
            <a:r>
              <a:rPr lang="de-DE" b="1" baseline="0" dirty="0" smtClean="0"/>
              <a:t> Az.: 1 </a:t>
            </a:r>
            <a:r>
              <a:rPr lang="de-DE" b="1" baseline="0" dirty="0" err="1" smtClean="0"/>
              <a:t>BvR</a:t>
            </a:r>
            <a:r>
              <a:rPr lang="de-DE" b="1" baseline="0" dirty="0" smtClean="0"/>
              <a:t> 421/05</a:t>
            </a:r>
            <a:r>
              <a:rPr lang="de-DE" baseline="0" dirty="0" smtClean="0"/>
              <a:t>:</a:t>
            </a:r>
          </a:p>
          <a:p>
            <a:r>
              <a:rPr lang="de-DE" dirty="0" smtClean="0"/>
              <a:t>Recht des Mannes: Art. 2 Abs. 1 </a:t>
            </a:r>
            <a:r>
              <a:rPr lang="de-DE" dirty="0" err="1" smtClean="0"/>
              <a:t>iVm</a:t>
            </a:r>
            <a:r>
              <a:rPr lang="de-DE" dirty="0" smtClean="0"/>
              <a:t> Art. 1 Abs. 1 GG gewährleistet Recht des Mannes</a:t>
            </a:r>
            <a:r>
              <a:rPr lang="de-DE" baseline="0" dirty="0" smtClean="0"/>
              <a:t> auf Kenntnis der Abstammung. Ihm muss ein Verfahrensweg offen stehen, um das Recht auf Kenntnis geltend zu machen, was der Gesetzgeber bislang versäumt hat. </a:t>
            </a:r>
          </a:p>
          <a:p>
            <a:endParaRPr lang="de-DE" baseline="0" dirty="0" smtClean="0"/>
          </a:p>
          <a:p>
            <a:r>
              <a:rPr lang="de-DE" baseline="0" dirty="0" smtClean="0"/>
              <a:t>Auf privatem Weg heimliche Verwendung des Genmaterials verletzt aber das Persönlichkeitsrecht des Kindes auf </a:t>
            </a:r>
            <a:r>
              <a:rPr lang="de-DE" baseline="0" smtClean="0"/>
              <a:t>informationelle Selbstbestimmung. </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12</a:t>
            </a:fld>
            <a:endParaRPr lang="de-DE"/>
          </a:p>
        </p:txBody>
      </p:sp>
    </p:spTree>
    <p:extLst>
      <p:ext uri="{BB962C8B-B14F-4D97-AF65-F5344CB8AC3E}">
        <p14:creationId xmlns:p14="http://schemas.microsoft.com/office/powerpoint/2010/main" val="41847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b="1" dirty="0" smtClean="0"/>
              <a:t>Ausgangspunkt:</a:t>
            </a:r>
            <a:r>
              <a:rPr lang="de-DE" b="1" baseline="0" dirty="0" smtClean="0"/>
              <a:t> </a:t>
            </a:r>
            <a:r>
              <a:rPr lang="de-DE" b="1" dirty="0" smtClean="0"/>
              <a:t>Es besteht kein gesetzliches Beweisverwertungsverbot!</a:t>
            </a:r>
          </a:p>
          <a:p>
            <a:endParaRPr lang="de-DE" b="1" dirty="0" smtClean="0"/>
          </a:p>
          <a:p>
            <a:r>
              <a:rPr lang="de-DE" b="1" dirty="0" smtClean="0"/>
              <a:t>BAG 9.7.2013, Az.: 1 ABR 2/13 (A):</a:t>
            </a:r>
          </a:p>
          <a:p>
            <a:r>
              <a:rPr lang="de-DE" dirty="0" smtClean="0"/>
              <a:t>In einem Unternehmen zum Vertrieb</a:t>
            </a:r>
            <a:r>
              <a:rPr lang="de-DE" baseline="0" dirty="0" smtClean="0"/>
              <a:t> von Kosmetika und Parfums waren in einem Zeitraum von einem Jahr Waren im Wert von 250.000 Euro entwendet worden. Es gab deshalb eine BV, wonach an 30 Tagen im Jahr Torkontrollen durchgeführt wurden, bei denen 86 Personen per Zufallsgenerator zur Kontrolle ausgewählt wurden. Kontrollen fanden in einem von außen nicht einsehbaren Raum statt. 1. Stufe: Sichtkontrolle, 2. Stufe: Kleidertaschen mussten geleert werden. </a:t>
            </a:r>
          </a:p>
          <a:p>
            <a:r>
              <a:rPr lang="de-DE" baseline="0" dirty="0" smtClean="0"/>
              <a:t>Verhältnismäßig?</a:t>
            </a:r>
          </a:p>
          <a:p>
            <a:r>
              <a:rPr lang="de-DE" baseline="0" dirty="0" smtClean="0"/>
              <a:t>Geeignet? Videoüberwachung beim Verlassen des Gebäudes und Verbot des Mitführens von Taschen auf dem Betriebsgelände wären nicht gleich geeignet. </a:t>
            </a:r>
          </a:p>
          <a:p>
            <a:r>
              <a:rPr lang="de-DE" baseline="0" dirty="0" smtClean="0"/>
              <a:t>Erforderlich? Nein. Milderes Mittel wäre ein intensiveres Beobachten gewesen, oder eine Befragung der Beschäftigten.</a:t>
            </a:r>
          </a:p>
          <a:p>
            <a:endParaRPr lang="de-DE" b="1" dirty="0" smtClean="0"/>
          </a:p>
          <a:p>
            <a:r>
              <a:rPr lang="de-DE" b="1" dirty="0" smtClean="0"/>
              <a:t>BAG 20.6.2013,</a:t>
            </a:r>
            <a:r>
              <a:rPr lang="de-DE" b="1" baseline="0" dirty="0" smtClean="0"/>
              <a:t> Az.: 2 AZR 546/12</a:t>
            </a:r>
            <a:r>
              <a:rPr lang="de-DE" baseline="0" dirty="0" smtClean="0"/>
              <a:t>:</a:t>
            </a:r>
          </a:p>
          <a:p>
            <a:r>
              <a:rPr lang="de-DE" baseline="0" dirty="0" smtClean="0"/>
              <a:t>Wegen eines Diebstahlverdachts öffnete der Geschäftsleiter im Beisein des BR-Mitglieds während der Arbeitszeit den verschlossenen Spind eines Beschäftigten und durchsuchte ihn. Die Bekl. behauptet, dass entwendete Damenunterwäsche entdeckt wurde. Der Geschäftsleiter beschloss am Ende der Schicht eine Taschen-/Personenkontrolle vorzunehmen. Der Kl. verließ vorher unkontrolliert den Markt. Auf Einladungen zur schriftlichen Stellungnahme des Bekl. reagierte der Kl. Nicht. Der Bekl. kündigte fristlos.</a:t>
            </a:r>
          </a:p>
          <a:p>
            <a:r>
              <a:rPr lang="de-DE" baseline="0" dirty="0" smtClean="0"/>
              <a:t>Entscheidung: </a:t>
            </a:r>
          </a:p>
          <a:p>
            <a:r>
              <a:rPr lang="de-DE" baseline="0" dirty="0" smtClean="0"/>
              <a:t>Ob Kündigung wirksam ist, ist noch aufzuklären, denn LAG hat eine Verdachtskündigung abgelehnt. Dabei kommt es entscheidend auf den Vertrauensverlust an. </a:t>
            </a:r>
          </a:p>
          <a:p>
            <a:r>
              <a:rPr lang="de-DE" baseline="0" dirty="0" smtClean="0"/>
              <a:t>Aber: Eine fristlose Kündigung ist nicht gerechtfertigt. Beweismittel aus der heimlichen </a:t>
            </a:r>
            <a:r>
              <a:rPr lang="de-DE" baseline="0" dirty="0" err="1" smtClean="0"/>
              <a:t>Spinddurchsuchung</a:t>
            </a:r>
            <a:r>
              <a:rPr lang="de-DE" baseline="0" dirty="0" smtClean="0"/>
              <a:t> dürfen nicht verwertet werden. </a:t>
            </a:r>
            <a:endParaRPr lang="de-DE" dirty="0" smtClean="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13</a:t>
            </a:fld>
            <a:endParaRPr lang="de-DE"/>
          </a:p>
        </p:txBody>
      </p:sp>
    </p:spTree>
    <p:extLst>
      <p:ext uri="{BB962C8B-B14F-4D97-AF65-F5344CB8AC3E}">
        <p14:creationId xmlns:p14="http://schemas.microsoft.com/office/powerpoint/2010/main" val="170814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b="0" dirty="0" smtClean="0"/>
              <a:t>Es</a:t>
            </a:r>
            <a:r>
              <a:rPr lang="de-DE" b="0" baseline="0" dirty="0" smtClean="0"/>
              <a:t> besteht kein Konzernprivileg. Das kann sich durch die Datenschutzgrundverordnung, die immer noch diskutiert wird, ändern.</a:t>
            </a:r>
          </a:p>
          <a:p>
            <a:endParaRPr lang="de-DE" b="0" baseline="0" dirty="0" smtClean="0"/>
          </a:p>
          <a:p>
            <a:r>
              <a:rPr lang="de-DE" b="0" baseline="0" dirty="0" smtClean="0"/>
              <a:t>Innerhalb der EU gilt: </a:t>
            </a:r>
            <a:endParaRPr lang="de-DE" b="1" dirty="0" smtClean="0"/>
          </a:p>
          <a:p>
            <a:r>
              <a:rPr lang="de-DE" b="1" dirty="0" smtClean="0"/>
              <a:t>Auftragsdatenverarbeitung</a:t>
            </a:r>
            <a:r>
              <a:rPr lang="de-DE" dirty="0" smtClean="0"/>
              <a:t>: im Sinne des §</a:t>
            </a:r>
            <a:r>
              <a:rPr lang="de-DE" baseline="0" dirty="0" smtClean="0"/>
              <a:t> 11 BDSG bedeutet, dass der AG verantwortlich für die Daten bleibt. Das heißt, dass er für die Übermittlung keine eigene Rechtsgrundlage braucht. Beispiele im Konzern: Auslagerung der „reinen“ Lohn- und Gehaltsabrechnung. Anders ist es bei der </a:t>
            </a:r>
            <a:r>
              <a:rPr lang="de-DE" b="1" baseline="0" dirty="0" smtClean="0"/>
              <a:t>Funktionsübertragung</a:t>
            </a:r>
            <a:r>
              <a:rPr lang="de-DE" b="0" baseline="0" dirty="0" smtClean="0"/>
              <a:t>: </a:t>
            </a:r>
            <a:r>
              <a:rPr lang="de-DE" baseline="0" dirty="0" smtClean="0"/>
              <a:t>Da werden nicht nur Hilfstätigkeiten übertragen, sondern es besteht ein eigener inhaltlicher Bewertungs- und Ermessensspielraum. </a:t>
            </a:r>
          </a:p>
          <a:p>
            <a:endParaRPr lang="de-DE" baseline="0" dirty="0" smtClean="0"/>
          </a:p>
          <a:p>
            <a:r>
              <a:rPr lang="de-DE" baseline="0" dirty="0" smtClean="0"/>
              <a:t>Für die Weiterleitung außerhalb der EU gilt: </a:t>
            </a:r>
          </a:p>
          <a:p>
            <a:r>
              <a:rPr lang="de-DE" baseline="0" dirty="0" smtClean="0"/>
              <a:t>1. Rechtsgrundlage: § 32 BDSG? Wird in der Regel nicht erforderlich sein. Diskutiert wird daneben über § 28 Abs. 1 Nr. 2 BDSG, obwohl das durch die Hintertür die Einführung eines Konzernprivilegs bedeuten würde und § 32 BDSG für das Beschäftigungsverhältnis die abschließende Spezialregelung darstellen sollte.</a:t>
            </a:r>
          </a:p>
          <a:p>
            <a:endParaRPr lang="de-DE" baseline="0" dirty="0" smtClean="0"/>
          </a:p>
          <a:p>
            <a:r>
              <a:rPr lang="de-DE" baseline="0" dirty="0" smtClean="0"/>
              <a:t>Dazu die ad-hoc-Arbeitsgruppe „konzerninterner Datenverkehr“ in ihrem Arbeitsbericht von 2012:</a:t>
            </a:r>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smtClean="0"/>
              <a:t>Problem: Zentralisierung der Personaldatenverarbeitung, dann ist es auch für das Beschäftigungsverhältnis erforderlich. Wenn Konzernunternehmen „</a:t>
            </a:r>
            <a:r>
              <a:rPr lang="de-DE" b="1" baseline="0" dirty="0" smtClean="0"/>
              <a:t>Befugnisse und Funktionen </a:t>
            </a:r>
            <a:r>
              <a:rPr lang="de-DE" baseline="0" dirty="0" smtClean="0"/>
              <a:t>erhalten, die an sich dem AG zustehen, kann eine Übermittlung nur gerechtfertigt sein, wenn die beteiligten Konzernunternehmen </a:t>
            </a:r>
            <a:r>
              <a:rPr lang="de-DE" b="1" baseline="0" dirty="0" smtClean="0"/>
              <a:t>besondere Maßnahmen zugunsten der Beschäftigten treffen</a:t>
            </a:r>
            <a:r>
              <a:rPr lang="de-DE" baseline="0" dirty="0" smtClean="0"/>
              <a:t>, so dass das Ergebnis der Abwägung doch noch zugunsten der berechtigten Interessen der Konzernunternehmen ausfällt. In Betracht kommt die Schaffung eines konzernweiten Datenschutzkonzeptes, das einheitliche Standards zur Gewährleistung und Durchsetzung von Datenschutzrechten der Betroffenen und koordinierte Sicherheitsmaßnahmen festschreibt ….die durch die Übermittlung herbeigeführte Diversifizierung der Verantwortlichkeiten dadurch kompensiert werden, dass AG umfassend Ansprechpartner für den AN bleibt, d.h. auch für die Erfüllung dessen Rechte auf Auskunft, Löschung, Berichtigung, Sperrung und Schadensersatz einsteht – zusätzlich zu denjenigen Unternehmen, an welche die Daten übermittelt wurden“.</a:t>
            </a:r>
          </a:p>
          <a:p>
            <a:endParaRPr lang="de-DE" baseline="0" dirty="0" smtClean="0"/>
          </a:p>
          <a:p>
            <a:r>
              <a:rPr lang="de-DE" baseline="0" dirty="0" smtClean="0"/>
              <a:t>2. Zusätzlich müssen die Voraussetzungen des §§ 4b,c BDSG eingehalten werden. Das bedeutet, die Gewährleistung eines angemessenen Datenschutzniveaus. Zum Beispiel durch Verwendung der EU-Standard-Vertragsklauseln. Mit USA ist das Safe Harbour-Abkommen zu beachten. </a:t>
            </a:r>
          </a:p>
          <a:p>
            <a:endParaRPr lang="de-DE" baseline="0" dirty="0" smtClean="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14</a:t>
            </a:fld>
            <a:endParaRPr lang="de-DE"/>
          </a:p>
        </p:txBody>
      </p:sp>
    </p:spTree>
    <p:extLst>
      <p:ext uri="{BB962C8B-B14F-4D97-AF65-F5344CB8AC3E}">
        <p14:creationId xmlns:p14="http://schemas.microsoft.com/office/powerpoint/2010/main" val="346474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15</a:t>
            </a:fld>
            <a:endParaRPr lang="de-DE"/>
          </a:p>
        </p:txBody>
      </p:sp>
    </p:spTree>
    <p:extLst>
      <p:ext uri="{BB962C8B-B14F-4D97-AF65-F5344CB8AC3E}">
        <p14:creationId xmlns:p14="http://schemas.microsoft.com/office/powerpoint/2010/main" val="296571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16</a:t>
            </a:fld>
            <a:endParaRPr lang="de-DE"/>
          </a:p>
        </p:txBody>
      </p:sp>
    </p:spTree>
    <p:extLst>
      <p:ext uri="{BB962C8B-B14F-4D97-AF65-F5344CB8AC3E}">
        <p14:creationId xmlns:p14="http://schemas.microsoft.com/office/powerpoint/2010/main" val="224172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Gesamter </a:t>
            </a:r>
            <a:r>
              <a:rPr lang="de-DE" dirty="0" err="1" smtClean="0"/>
              <a:t>Sarbanes</a:t>
            </a:r>
            <a:r>
              <a:rPr lang="de-DE" dirty="0" smtClean="0"/>
              <a:t> </a:t>
            </a:r>
            <a:r>
              <a:rPr lang="de-DE" dirty="0" err="1" smtClean="0"/>
              <a:t>and</a:t>
            </a:r>
            <a:r>
              <a:rPr lang="de-DE" dirty="0" smtClean="0"/>
              <a:t> </a:t>
            </a:r>
            <a:r>
              <a:rPr lang="de-DE" dirty="0" err="1" smtClean="0"/>
              <a:t>Oxley</a:t>
            </a:r>
            <a:r>
              <a:rPr lang="de-DE" dirty="0" smtClean="0"/>
              <a:t> Act unter:</a:t>
            </a:r>
            <a:r>
              <a:rPr lang="de-DE" baseline="0" dirty="0" smtClean="0"/>
              <a:t> </a:t>
            </a:r>
          </a:p>
          <a:p>
            <a:r>
              <a:rPr lang="de-DE" dirty="0" smtClean="0"/>
              <a:t>https://www.sec.gov/about/laws/soa2002.pdf</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17</a:t>
            </a:fld>
            <a:endParaRPr lang="de-DE"/>
          </a:p>
        </p:txBody>
      </p:sp>
    </p:spTree>
    <p:extLst>
      <p:ext uri="{BB962C8B-B14F-4D97-AF65-F5344CB8AC3E}">
        <p14:creationId xmlns:p14="http://schemas.microsoft.com/office/powerpoint/2010/main" val="343368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18</a:t>
            </a:fld>
            <a:endParaRPr lang="de-DE"/>
          </a:p>
        </p:txBody>
      </p:sp>
    </p:spTree>
    <p:extLst>
      <p:ext uri="{BB962C8B-B14F-4D97-AF65-F5344CB8AC3E}">
        <p14:creationId xmlns:p14="http://schemas.microsoft.com/office/powerpoint/2010/main" val="164991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http://nysemanual.nyse.com/lcm/ </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19</a:t>
            </a:fld>
            <a:endParaRPr lang="de-DE"/>
          </a:p>
        </p:txBody>
      </p:sp>
    </p:spTree>
    <p:extLst>
      <p:ext uri="{BB962C8B-B14F-4D97-AF65-F5344CB8AC3E}">
        <p14:creationId xmlns:p14="http://schemas.microsoft.com/office/powerpoint/2010/main" val="402575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2</a:t>
            </a:fld>
            <a:endParaRPr lang="de-DE"/>
          </a:p>
        </p:txBody>
      </p:sp>
    </p:spTree>
    <p:extLst>
      <p:ext uri="{BB962C8B-B14F-4D97-AF65-F5344CB8AC3E}">
        <p14:creationId xmlns:p14="http://schemas.microsoft.com/office/powerpoint/2010/main" val="3369030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20</a:t>
            </a:fld>
            <a:endParaRPr lang="de-DE"/>
          </a:p>
        </p:txBody>
      </p:sp>
    </p:spTree>
    <p:extLst>
      <p:ext uri="{BB962C8B-B14F-4D97-AF65-F5344CB8AC3E}">
        <p14:creationId xmlns:p14="http://schemas.microsoft.com/office/powerpoint/2010/main" val="270709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21</a:t>
            </a:fld>
            <a:endParaRPr lang="de-DE"/>
          </a:p>
        </p:txBody>
      </p:sp>
    </p:spTree>
    <p:extLst>
      <p:ext uri="{BB962C8B-B14F-4D97-AF65-F5344CB8AC3E}">
        <p14:creationId xmlns:p14="http://schemas.microsoft.com/office/powerpoint/2010/main" val="3638556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22</a:t>
            </a:fld>
            <a:endParaRPr lang="de-DE"/>
          </a:p>
        </p:txBody>
      </p:sp>
    </p:spTree>
    <p:extLst>
      <p:ext uri="{BB962C8B-B14F-4D97-AF65-F5344CB8AC3E}">
        <p14:creationId xmlns:p14="http://schemas.microsoft.com/office/powerpoint/2010/main" val="320461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Kosten: </a:t>
            </a:r>
          </a:p>
          <a:p>
            <a:r>
              <a:rPr lang="de-DE" dirty="0" smtClean="0"/>
              <a:t>Beispiel der Siemens AG. Für</a:t>
            </a:r>
            <a:r>
              <a:rPr lang="de-DE" baseline="0" dirty="0" smtClean="0"/>
              <a:t> Siemens war es teuer. Mit der Börsenaufsicht SEC hat sich die Siemens AG auf 800 Millionen Dollar Strafe geeinigt. Wegen Anwaltskosten kann es bis 2,5 Milliarden Euro kosten. (Magazin Mitbestimmung 03/2009, Compliance-Management)</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23</a:t>
            </a:fld>
            <a:endParaRPr lang="de-DE"/>
          </a:p>
        </p:txBody>
      </p:sp>
    </p:spTree>
    <p:extLst>
      <p:ext uri="{BB962C8B-B14F-4D97-AF65-F5344CB8AC3E}">
        <p14:creationId xmlns:p14="http://schemas.microsoft.com/office/powerpoint/2010/main" val="84467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dirty="0" smtClean="0"/>
              <a:t>Nicht verbindlich! </a:t>
            </a:r>
          </a:p>
          <a:p>
            <a:r>
              <a:rPr lang="de-DE" dirty="0" smtClean="0"/>
              <a:t>Der deutsche Corporate</a:t>
            </a:r>
            <a:r>
              <a:rPr lang="de-DE" baseline="0" dirty="0" smtClean="0"/>
              <a:t> </a:t>
            </a:r>
            <a:r>
              <a:rPr lang="de-DE" baseline="0" dirty="0" err="1" smtClean="0"/>
              <a:t>Governance</a:t>
            </a:r>
            <a:r>
              <a:rPr lang="de-DE" baseline="0" dirty="0" smtClean="0"/>
              <a:t> Kodex ist letztlich nur eine Empfehlung und keine gesetzliche Verpflichtung. Allerdings muss die Nichtbeachtung bei börsennotierten Aktiengesellschaften „offengelegt und begründet werden“ (§  161 AktG)</a:t>
            </a:r>
          </a:p>
          <a:p>
            <a:endParaRPr lang="de-DE" baseline="0" dirty="0" smtClean="0"/>
          </a:p>
          <a:p>
            <a:r>
              <a:rPr lang="de-DE" b="1" dirty="0" smtClean="0"/>
              <a:t>§</a:t>
            </a:r>
            <a:r>
              <a:rPr lang="de-DE" b="1" baseline="0" dirty="0" smtClean="0"/>
              <a:t> 33 WpHG (= Wertpapierhandelsgesetz)</a:t>
            </a:r>
          </a:p>
          <a:p>
            <a:r>
              <a:rPr lang="de-DE" b="1" baseline="0" dirty="0" smtClean="0"/>
              <a:t>§ 91 Abs. 2 AktG: </a:t>
            </a:r>
            <a:r>
              <a:rPr lang="de-DE" b="0" baseline="0" dirty="0" smtClean="0"/>
              <a:t>Vorstand ist verpflichtet geeignete Maßnahmen zur Vermeidung von Risiken zu treffen (Risikofrüherkennungssystem). Das bedeutet nicht zwingend die Einführung eines Compliance-Systems, bei Vorliegen eines Gefahrenpotenzials kann sich aber die Pflicht zur Einrichtung ergeben. Dann ist Compliance Bestandteil des Risikomanagements.</a:t>
            </a:r>
            <a:endParaRPr lang="de-DE" b="1" dirty="0" smtClean="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3</a:t>
            </a:fld>
            <a:endParaRPr lang="de-DE"/>
          </a:p>
        </p:txBody>
      </p:sp>
    </p:spTree>
    <p:extLst>
      <p:ext uri="{BB962C8B-B14F-4D97-AF65-F5344CB8AC3E}">
        <p14:creationId xmlns:p14="http://schemas.microsoft.com/office/powerpoint/2010/main" val="150171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Manchmal</a:t>
            </a:r>
            <a:r>
              <a:rPr lang="de-DE" baseline="0" dirty="0" smtClean="0"/>
              <a:t> ist es in der Praxis erfolgreicher für den BR sich bei der Verletzung eines Mitbestimmungsrechts, Unterrichtungsrechts an einen Compliance-Officer zu wenden, als an den eigenen AG. Meistens sind die Compliance-Officer an den Vorstand angedockt. </a:t>
            </a:r>
          </a:p>
          <a:p>
            <a:endParaRPr lang="de-DE" baseline="0" dirty="0" smtClean="0"/>
          </a:p>
          <a:p>
            <a:r>
              <a:rPr lang="de-DE" baseline="0" dirty="0" smtClean="0"/>
              <a:t>Keine Komplettüberwachung: </a:t>
            </a:r>
          </a:p>
          <a:p>
            <a:r>
              <a:rPr lang="de-DE" baseline="0" dirty="0" smtClean="0"/>
              <a:t>Das bedeutet, dass nicht anlasslos überwacht und kontrolliert werden darf (z.B. Bluttests, Mitarbeiterscreenings).</a:t>
            </a:r>
          </a:p>
          <a:p>
            <a:endParaRPr lang="de-DE" baseline="0" dirty="0" smtClean="0"/>
          </a:p>
          <a:p>
            <a:r>
              <a:rPr lang="de-DE" baseline="0" dirty="0" smtClean="0"/>
              <a:t>Bei Verstößen gegen arbeitsvertragliche Pflichten: </a:t>
            </a:r>
          </a:p>
          <a:p>
            <a:r>
              <a:rPr lang="de-DE" baseline="0" dirty="0" smtClean="0"/>
              <a:t>Immer die Verbindung zwischen fehlender Personalplanung oder mangelnder Personaldeckung und Verstößen herstellen und als Compliance-Verstoß werten.</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4</a:t>
            </a:fld>
            <a:endParaRPr lang="de-DE"/>
          </a:p>
        </p:txBody>
      </p:sp>
    </p:spTree>
    <p:extLst>
      <p:ext uri="{BB962C8B-B14F-4D97-AF65-F5344CB8AC3E}">
        <p14:creationId xmlns:p14="http://schemas.microsoft.com/office/powerpoint/2010/main" val="102561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smtClean="0"/>
          </a:p>
          <a:p>
            <a:r>
              <a:rPr lang="de-DE" b="1" dirty="0" smtClean="0"/>
              <a:t>Ursprung:</a:t>
            </a:r>
          </a:p>
          <a:p>
            <a:r>
              <a:rPr lang="de-DE" b="1" dirty="0" err="1" smtClean="0"/>
              <a:t>Foreign</a:t>
            </a:r>
            <a:r>
              <a:rPr lang="de-DE" b="1" dirty="0" smtClean="0"/>
              <a:t> </a:t>
            </a:r>
            <a:r>
              <a:rPr lang="de-DE" b="1" dirty="0" err="1" smtClean="0"/>
              <a:t>Corrupt</a:t>
            </a:r>
            <a:r>
              <a:rPr lang="de-DE" b="1" dirty="0" smtClean="0"/>
              <a:t> Practices Act</a:t>
            </a:r>
            <a:r>
              <a:rPr lang="de-DE" dirty="0" smtClean="0"/>
              <a:t>: Seit 1977.</a:t>
            </a:r>
            <a:r>
              <a:rPr lang="de-DE" baseline="0" dirty="0" smtClean="0"/>
              <a:t> Das Gesetz sanktioniert die Bestechung ausländischer Amtsträger. Kurz zuvor war bekannt geworden, dass Hunderte von US-Unternehmen ausländische Amtsträger bestochen hatten, um sich Vorteile bei der Auftragsvergabe zu sichern.</a:t>
            </a:r>
          </a:p>
          <a:p>
            <a:endParaRPr lang="de-DE" baseline="0" dirty="0" smtClean="0"/>
          </a:p>
          <a:p>
            <a:r>
              <a:rPr lang="de-DE" b="1" baseline="0" dirty="0" err="1" smtClean="0"/>
              <a:t>Sarbanes</a:t>
            </a:r>
            <a:r>
              <a:rPr lang="de-DE" b="1" baseline="0" dirty="0" smtClean="0"/>
              <a:t> </a:t>
            </a:r>
            <a:r>
              <a:rPr lang="de-DE" b="1" baseline="0" dirty="0" err="1" smtClean="0"/>
              <a:t>Oxley</a:t>
            </a:r>
            <a:r>
              <a:rPr lang="de-DE" b="1" baseline="0" dirty="0" smtClean="0"/>
              <a:t> Act</a:t>
            </a:r>
            <a:r>
              <a:rPr lang="de-DE" baseline="0" dirty="0" smtClean="0"/>
              <a:t>: 2002 wurde der Begriff schlagartig bekannt, als aufgrund von Bilanzskandalen in den USA der </a:t>
            </a:r>
            <a:r>
              <a:rPr lang="de-DE" baseline="0" dirty="0" err="1" smtClean="0"/>
              <a:t>Sarbanes</a:t>
            </a:r>
            <a:r>
              <a:rPr lang="de-DE" baseline="0" dirty="0" smtClean="0"/>
              <a:t> </a:t>
            </a:r>
            <a:r>
              <a:rPr lang="de-DE" baseline="0" dirty="0" err="1" smtClean="0"/>
              <a:t>Oxley</a:t>
            </a:r>
            <a:r>
              <a:rPr lang="de-DE" baseline="0" dirty="0" smtClean="0"/>
              <a:t> Act erlassen wurde. Das Gesetz bestimmt, dass inländische und </a:t>
            </a:r>
            <a:r>
              <a:rPr lang="de-DE" baseline="0" dirty="0" err="1" smtClean="0"/>
              <a:t>ausländiesche</a:t>
            </a:r>
            <a:r>
              <a:rPr lang="de-DE" baseline="0" dirty="0" smtClean="0"/>
              <a:t> Unternehmen, die an einer US-Börse gehandelt werden, bzw. deren Töchter ein wirksames internes Kontrollsystem für ihre Rechnungslegung einführen müssen. </a:t>
            </a:r>
          </a:p>
          <a:p>
            <a:endParaRPr lang="de-DE" dirty="0" smtClean="0"/>
          </a:p>
          <a:p>
            <a:r>
              <a:rPr lang="de-DE" b="1" baseline="0" dirty="0" smtClean="0"/>
              <a:t>UK </a:t>
            </a:r>
            <a:r>
              <a:rPr lang="de-DE" b="1" baseline="0" dirty="0" err="1" smtClean="0"/>
              <a:t>Bribery</a:t>
            </a:r>
            <a:r>
              <a:rPr lang="de-DE" b="1" baseline="0" dirty="0" smtClean="0"/>
              <a:t> Act: </a:t>
            </a:r>
            <a:r>
              <a:rPr lang="de-DE" baseline="0" dirty="0" smtClean="0"/>
              <a:t>Es wird jede Form der Bestechung bestraft, nicht nur die Bestechung von Amtsträgern</a:t>
            </a:r>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5</a:t>
            </a:fld>
            <a:endParaRPr lang="de-DE"/>
          </a:p>
        </p:txBody>
      </p:sp>
    </p:spTree>
    <p:extLst>
      <p:ext uri="{BB962C8B-B14F-4D97-AF65-F5344CB8AC3E}">
        <p14:creationId xmlns:p14="http://schemas.microsoft.com/office/powerpoint/2010/main" val="355360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6</a:t>
            </a:fld>
            <a:endParaRPr lang="de-DE"/>
          </a:p>
        </p:txBody>
      </p:sp>
    </p:spTree>
    <p:extLst>
      <p:ext uri="{BB962C8B-B14F-4D97-AF65-F5344CB8AC3E}">
        <p14:creationId xmlns:p14="http://schemas.microsoft.com/office/powerpoint/2010/main" val="326019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7</a:t>
            </a:fld>
            <a:endParaRPr lang="de-DE"/>
          </a:p>
        </p:txBody>
      </p:sp>
    </p:spTree>
    <p:extLst>
      <p:ext uri="{BB962C8B-B14F-4D97-AF65-F5344CB8AC3E}">
        <p14:creationId xmlns:p14="http://schemas.microsoft.com/office/powerpoint/2010/main" val="415446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dirty="0" smtClean="0"/>
              <a:t>Klinikkonzern </a:t>
            </a:r>
            <a:r>
              <a:rPr lang="de-DE" dirty="0" err="1" smtClean="0"/>
              <a:t>Vivantes</a:t>
            </a:r>
            <a:r>
              <a:rPr lang="de-DE" dirty="0" smtClean="0"/>
              <a:t>: Altenpflegerin</a:t>
            </a:r>
            <a:r>
              <a:rPr lang="de-DE" baseline="0" dirty="0" smtClean="0"/>
              <a:t>, die die Missstände anprangert und schließlich gekündigt wird</a:t>
            </a:r>
            <a:endParaRPr lang="de-DE" dirty="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8</a:t>
            </a:fld>
            <a:endParaRPr lang="de-DE"/>
          </a:p>
        </p:txBody>
      </p:sp>
    </p:spTree>
    <p:extLst>
      <p:ext uri="{BB962C8B-B14F-4D97-AF65-F5344CB8AC3E}">
        <p14:creationId xmlns:p14="http://schemas.microsoft.com/office/powerpoint/2010/main" val="235423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b="1" dirty="0" smtClean="0"/>
              <a:t>LAG</a:t>
            </a:r>
            <a:r>
              <a:rPr lang="de-DE" b="1" baseline="0" dirty="0" smtClean="0"/>
              <a:t> Düsseldorf 14.11.2005, Az.: 10 </a:t>
            </a:r>
            <a:r>
              <a:rPr lang="de-DE" b="1" baseline="0" dirty="0" err="1" smtClean="0"/>
              <a:t>TaBV</a:t>
            </a:r>
            <a:r>
              <a:rPr lang="de-DE" b="1" baseline="0" dirty="0" smtClean="0"/>
              <a:t> 46/05</a:t>
            </a:r>
            <a:r>
              <a:rPr lang="de-DE" baseline="0" dirty="0" smtClean="0"/>
              <a:t>: </a:t>
            </a:r>
          </a:p>
          <a:p>
            <a:r>
              <a:rPr lang="de-DE" dirty="0" smtClean="0"/>
              <a:t>Die</a:t>
            </a:r>
            <a:r>
              <a:rPr lang="de-DE" baseline="0" dirty="0" smtClean="0"/>
              <a:t> </a:t>
            </a:r>
            <a:r>
              <a:rPr lang="de-DE" u="sng" baseline="0" dirty="0" smtClean="0"/>
              <a:t>Verpflichtung zur Meldung </a:t>
            </a:r>
            <a:r>
              <a:rPr lang="de-DE" baseline="0" dirty="0" smtClean="0"/>
              <a:t>geht über die Treuepflicht eines AN, Schäden vom AG abzuwenden soweit möglich und zumutbar, hinaus. Hier müssen Beschäftigte bereits den AG unterrichten, wenn kein Schaden entstanden ist, aber ein Verstoß vorliegt. Mit den Verhaltenspflichten legt sie ein Verfahren fest, wie AN bei einem erkannten oder möglichen Verstoß reagieren müssen. Damit ist die betriebliche Ordnung im Sinne des § 87 Abs. 1 Nr. 1 BetrVG betroffen.</a:t>
            </a:r>
          </a:p>
          <a:p>
            <a:r>
              <a:rPr lang="de-DE" dirty="0" smtClean="0"/>
              <a:t>Die AG verbietet</a:t>
            </a:r>
            <a:r>
              <a:rPr lang="de-DE" baseline="0" dirty="0" smtClean="0"/>
              <a:t> nicht nur die Annahme von Schmiergeldern, sondern auch von allen </a:t>
            </a:r>
            <a:r>
              <a:rPr lang="de-DE" u="sng" baseline="0" dirty="0" smtClean="0"/>
              <a:t>Geschenken und Zuwendungen</a:t>
            </a:r>
            <a:r>
              <a:rPr lang="de-DE" baseline="0" dirty="0" smtClean="0"/>
              <a:t>. Für übliche Gelegenheitsgeschenke (z.B. Kugelschreiber, einfacher Kalender, Feuerzeug), mit denen kein Einfluss auf das Verhalten der AN genommen wird, hat der BR mitzubestimmen. </a:t>
            </a:r>
          </a:p>
          <a:p>
            <a:r>
              <a:rPr lang="de-DE" baseline="0" dirty="0" smtClean="0"/>
              <a:t>Zu Belästigung und unangemessenem Verhalten: Der AG kann zwar vorbeugend tätig werden. Das „Wie“ (z.B. Richtlinie, Schulung, Hinweise, Aufklärung etc.) ist aber mitbestimmungspflichtig. </a:t>
            </a:r>
          </a:p>
          <a:p>
            <a:r>
              <a:rPr lang="de-DE" baseline="0" dirty="0" smtClean="0"/>
              <a:t>Nicht mitbestimmungspflichtig ist der Komplex zu privaten Beziehungen/Liebesbeziehungen. In Art. 1 und Art. 2 des GG werden die Würde des Menschen und die freie Entfaltung der Persönlichkeit geschützt. Dieser Teil ist unwirksam.</a:t>
            </a:r>
            <a:endParaRPr lang="de-DE" dirty="0" smtClean="0"/>
          </a:p>
          <a:p>
            <a:endParaRPr lang="de-DE" dirty="0" smtClean="0"/>
          </a:p>
          <a:p>
            <a:r>
              <a:rPr lang="de-DE" b="1" dirty="0" smtClean="0"/>
              <a:t>BAG 22.7.2008, Az.: 1 ABR</a:t>
            </a:r>
            <a:r>
              <a:rPr lang="de-DE" b="1" baseline="0" dirty="0" smtClean="0"/>
              <a:t> 40/07:</a:t>
            </a:r>
            <a:r>
              <a:rPr lang="de-DE" baseline="0" dirty="0" smtClean="0"/>
              <a:t> Ethikkodex mitbestimmungspflichtig. Einzelne mitbestimmungspflichtige Teil machen aber nicht den ganzen Kodex </a:t>
            </a:r>
            <a:r>
              <a:rPr lang="de-DE" baseline="0" dirty="0" err="1" smtClean="0"/>
              <a:t>mitbesitmmungspflichtig</a:t>
            </a:r>
            <a:r>
              <a:rPr lang="de-DE" baseline="0" dirty="0" smtClean="0"/>
              <a:t>. Aus § 87 Abs. 1 Nr. 1 BetrVG. </a:t>
            </a:r>
          </a:p>
          <a:p>
            <a:endParaRPr lang="de-DE" baseline="0" dirty="0" smtClean="0"/>
          </a:p>
          <a:p>
            <a:r>
              <a:rPr lang="de-DE" baseline="0" dirty="0" smtClean="0"/>
              <a:t>Zuständig ist der Gesamt- oder Konzernbetriebsrat entgegen allgemeinen Regelungen (BAG 17.5.2011, Az.: 1 ABR 121/09). </a:t>
            </a:r>
          </a:p>
          <a:p>
            <a:endParaRPr lang="de-DE" baseline="0" dirty="0" smtClean="0"/>
          </a:p>
          <a:p>
            <a:r>
              <a:rPr lang="de-DE" baseline="0" dirty="0" smtClean="0"/>
              <a:t>Zu der Ausgestaltung der Hotlines gibt es eine Empfehlung des Düsseldorfer Kreises (</a:t>
            </a:r>
            <a:r>
              <a:rPr lang="de-DE" b="1" baseline="0" dirty="0" smtClean="0"/>
              <a:t>Arbeitsbericht der Ad-hoc-Arbeitsgruppe „Beschäftigtendatenschutz“ des Düsseldorfer Kreises </a:t>
            </a:r>
            <a:r>
              <a:rPr lang="de-DE" baseline="0" dirty="0" smtClean="0"/>
              <a:t>): </a:t>
            </a:r>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smtClean="0"/>
              <a:t>§ 32 BDSG kann nicht Rechtsgrundlage sein, da es nicht direkt auf das Beschäftigungsverhältnis bezogen ist. § 28 Abs. 1 Nr. 2 BDSG (noch vor der Regelung des § 32 BDSG)? Für die Beurteilung schutzwürdige Interessen: Differenzierung nach Verstößen (Straftatbestände und Menschenrechte , unternehmensinterne Verhaltensrichtlinien): </a:t>
            </a:r>
            <a:r>
              <a:rPr lang="de-DE" baseline="0" dirty="0" err="1" smtClean="0"/>
              <a:t>idR</a:t>
            </a:r>
            <a:r>
              <a:rPr lang="de-DE" baseline="0" dirty="0" smtClean="0"/>
              <a:t> überwiegen Interessen der Beschäftigten bei unternehmensinternen Verhaltensrichtlinien, also nur per BV oder Einwilligung.</a:t>
            </a:r>
          </a:p>
          <a:p>
            <a:pPr marL="0" indent="0">
              <a:buFontTx/>
              <a:buNone/>
            </a:pPr>
            <a:r>
              <a:rPr lang="de-DE" baseline="0" dirty="0" smtClean="0"/>
              <a:t>Differenzieren:</a:t>
            </a:r>
          </a:p>
          <a:p>
            <a:pPr marL="171450" indent="-171450">
              <a:buFontTx/>
              <a:buChar char="-"/>
            </a:pPr>
            <a:r>
              <a:rPr lang="de-DE" baseline="0" dirty="0" smtClean="0"/>
              <a:t>Welche Verstöße? Straftatbestände, Menschenrechte, unternehmensinterne Ethikregeln</a:t>
            </a:r>
          </a:p>
          <a:p>
            <a:pPr marL="171450" indent="-171450">
              <a:buFontTx/>
              <a:buChar char="-"/>
            </a:pPr>
            <a:r>
              <a:rPr lang="de-DE" baseline="0" dirty="0" smtClean="0"/>
              <a:t>Konkrete, auf relevante Verfehlungen hinweisende Verdachtsmomente</a:t>
            </a:r>
          </a:p>
          <a:p>
            <a:pPr marL="171450" indent="-171450">
              <a:buFontTx/>
              <a:buChar char="-"/>
            </a:pPr>
            <a:r>
              <a:rPr lang="de-DE" baseline="0" dirty="0" smtClean="0"/>
              <a:t>Anonymisierung/</a:t>
            </a:r>
            <a:r>
              <a:rPr lang="de-DE" baseline="0" dirty="0" err="1" smtClean="0"/>
              <a:t>Pseudonymisierung</a:t>
            </a:r>
            <a:endParaRPr lang="de-DE" baseline="0" dirty="0" smtClean="0"/>
          </a:p>
          <a:p>
            <a:pPr marL="171450" indent="-171450">
              <a:buFontTx/>
              <a:buChar char="-"/>
            </a:pPr>
            <a:r>
              <a:rPr lang="de-DE" baseline="0" dirty="0" smtClean="0"/>
              <a:t>Meldung bei eingegrenztem Personenkreis</a:t>
            </a:r>
          </a:p>
          <a:p>
            <a:pPr marL="171450" indent="-171450">
              <a:buFontTx/>
              <a:buChar char="-"/>
            </a:pPr>
            <a:r>
              <a:rPr lang="de-DE" baseline="0" dirty="0" smtClean="0"/>
              <a:t>Möglichkeit des </a:t>
            </a:r>
            <a:r>
              <a:rPr lang="de-DE" baseline="0" dirty="0" err="1" smtClean="0"/>
              <a:t>anonymien</a:t>
            </a:r>
            <a:r>
              <a:rPr lang="de-DE" baseline="0" dirty="0" smtClean="0"/>
              <a:t> oder personenbezogenen Hinweises: eher personenbezogen und Schutz der Hinweisgeber/-in</a:t>
            </a:r>
          </a:p>
          <a:p>
            <a:pPr marL="171450" indent="-171450">
              <a:buFontTx/>
              <a:buChar char="-"/>
            </a:pPr>
            <a:r>
              <a:rPr lang="de-DE" baseline="0" dirty="0" smtClean="0"/>
              <a:t>Information der beschuldigten Person (§ 33 BDSG)</a:t>
            </a:r>
          </a:p>
          <a:p>
            <a:pPr marL="171450" indent="-171450">
              <a:buFontTx/>
              <a:buChar char="-"/>
            </a:pPr>
            <a:endParaRPr lang="de-DE" baseline="0" dirty="0" smtClean="0"/>
          </a:p>
          <a:p>
            <a:pPr marL="171450" indent="-171450">
              <a:buFontTx/>
              <a:buChar char="-"/>
            </a:pPr>
            <a:endParaRPr lang="de-DE" baseline="0" dirty="0" smtClean="0"/>
          </a:p>
        </p:txBody>
      </p:sp>
      <p:sp>
        <p:nvSpPr>
          <p:cNvPr id="4" name="Foliennummernplatzhalter 3"/>
          <p:cNvSpPr>
            <a:spLocks noGrp="1"/>
          </p:cNvSpPr>
          <p:nvPr>
            <p:ph type="sldNum" sz="quarter" idx="10"/>
          </p:nvPr>
        </p:nvSpPr>
        <p:spPr/>
        <p:txBody>
          <a:bodyPr/>
          <a:lstStyle/>
          <a:p>
            <a:pPr>
              <a:defRPr/>
            </a:pPr>
            <a:fld id="{A3518EF0-C57A-4D34-B90F-478116BE98D2}" type="slidenum">
              <a:rPr lang="de-DE" smtClean="0"/>
              <a:pPr>
                <a:defRPr/>
              </a:pPr>
              <a:t>9</a:t>
            </a:fld>
            <a:endParaRPr lang="de-DE"/>
          </a:p>
        </p:txBody>
      </p:sp>
    </p:spTree>
    <p:extLst>
      <p:ext uri="{BB962C8B-B14F-4D97-AF65-F5344CB8AC3E}">
        <p14:creationId xmlns:p14="http://schemas.microsoft.com/office/powerpoint/2010/main" val="2483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457200" y="5638800"/>
            <a:ext cx="6248400" cy="609600"/>
          </a:xfrm>
          <a:prstGeom prst="rect">
            <a:avLst/>
          </a:prstGeom>
        </p:spPr>
        <p:txBody>
          <a:bodyPr vert="horz" lIns="0"/>
          <a:lstStyle>
            <a:lvl1pPr>
              <a:defRPr sz="1600">
                <a:solidFill>
                  <a:srgbClr val="FFFFFF"/>
                </a:solidFill>
              </a:defRPr>
            </a:lvl1pPr>
            <a:lvl2pPr>
              <a:defRPr sz="1600"/>
            </a:lvl2pPr>
            <a:lvl3pPr>
              <a:defRPr sz="1600"/>
            </a:lvl3pPr>
            <a:lvl4pPr>
              <a:defRPr sz="1600"/>
            </a:lvl4pPr>
            <a:lvl5pPr>
              <a:defRPr sz="1600"/>
            </a:lvl5pPr>
          </a:lstStyle>
          <a:p>
            <a:pPr lvl="0"/>
            <a:r>
              <a:rPr lang="de-DE" dirty="0" smtClean="0"/>
              <a:t>Textmasterformate durch Klicken bearbeiten</a:t>
            </a:r>
          </a:p>
        </p:txBody>
      </p:sp>
      <p:sp>
        <p:nvSpPr>
          <p:cNvPr id="7" name="Titel 6"/>
          <p:cNvSpPr>
            <a:spLocks noGrp="1"/>
          </p:cNvSpPr>
          <p:nvPr>
            <p:ph type="title"/>
          </p:nvPr>
        </p:nvSpPr>
        <p:spPr>
          <a:xfrm>
            <a:off x="457200" y="4953000"/>
            <a:ext cx="6248400" cy="457200"/>
          </a:xfrm>
          <a:prstGeom prst="rect">
            <a:avLst/>
          </a:prstGeom>
        </p:spPr>
        <p:txBody>
          <a:bodyPr vert="horz" lIns="0"/>
          <a:lstStyle>
            <a:lvl1pPr>
              <a:defRPr sz="3200">
                <a:solidFill>
                  <a:schemeClr val="bg1"/>
                </a:solidFill>
              </a:defRPr>
            </a:lvl1pPr>
          </a:lstStyle>
          <a:p>
            <a:r>
              <a:rPr lang="de-DE" dirty="0" smtClean="0"/>
              <a:t>Mastertitelformat bearbeiten</a:t>
            </a:r>
            <a:endParaRPr lang="de-DE" dirty="0"/>
          </a:p>
        </p:txBody>
      </p:sp>
      <p:sp>
        <p:nvSpPr>
          <p:cNvPr id="14" name="Textplatzhalter 5"/>
          <p:cNvSpPr>
            <a:spLocks noGrp="1"/>
          </p:cNvSpPr>
          <p:nvPr>
            <p:ph type="body" sz="quarter" idx="11"/>
          </p:nvPr>
        </p:nvSpPr>
        <p:spPr>
          <a:xfrm>
            <a:off x="457200" y="762000"/>
            <a:ext cx="3886200" cy="533400"/>
          </a:xfrm>
          <a:prstGeom prst="rect">
            <a:avLst/>
          </a:prstGeom>
        </p:spPr>
        <p:txBody>
          <a:bodyPr vert="horz" lIns="0" anchor="ctr" anchorCtr="0"/>
          <a:lstStyle>
            <a:lvl1pPr algn="l">
              <a:spcBef>
                <a:spcPts val="100"/>
              </a:spcBef>
              <a:defRPr sz="1400" cap="all"/>
            </a:lvl1pPr>
            <a:lvl2pPr>
              <a:defRPr sz="1600"/>
            </a:lvl2pPr>
            <a:lvl3pPr>
              <a:defRPr sz="1600"/>
            </a:lvl3pPr>
            <a:lvl4pPr>
              <a:defRPr sz="1600"/>
            </a:lvl4pPr>
            <a:lvl5pPr>
              <a:defRPr sz="1600"/>
            </a:lvl5pPr>
          </a:lstStyle>
          <a:p>
            <a:pPr lvl="0"/>
            <a:r>
              <a:rPr lang="de-DE" dirty="0" smtClean="0"/>
              <a:t>Textmasterformate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438406"/>
            <a:ext cx="8028042" cy="3687763"/>
          </a:xfrm>
        </p:spPr>
        <p:txBody>
          <a:bodyPr spcCol="540000"/>
          <a:lstStyle>
            <a:lvl1pPr>
              <a:defRPr sz="2000" b="1" i="0" cap="none"/>
            </a:lvl1pPr>
            <a:lvl2pPr marL="0" indent="-179996">
              <a:buFont typeface="Arial"/>
              <a:buNone/>
              <a:defRPr sz="2000" baseline="0"/>
            </a:lvl2pPr>
            <a:lvl3pPr marL="359991" indent="-179996">
              <a:defRPr sz="2000" b="1" i="0" kern="1200"/>
            </a:lvl3pPr>
            <a:lvl4pPr marL="539987" indent="-179996">
              <a:buFont typeface="Arial"/>
              <a:buChar char="–"/>
              <a:defRPr sz="1600"/>
            </a:lvl4pPr>
            <a:lvl5pPr marL="719982" indent="-179996">
              <a:buFont typeface="Arial"/>
              <a:buChar char="•"/>
              <a:defRPr sz="16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smtClean="0"/>
          </a:p>
        </p:txBody>
      </p:sp>
      <p:sp>
        <p:nvSpPr>
          <p:cNvPr id="9" name="Textplatzhalter 8"/>
          <p:cNvSpPr>
            <a:spLocks noGrp="1"/>
          </p:cNvSpPr>
          <p:nvPr>
            <p:ph type="body" sz="quarter" idx="13"/>
          </p:nvPr>
        </p:nvSpPr>
        <p:spPr>
          <a:xfrm>
            <a:off x="457200" y="457200"/>
            <a:ext cx="5486400" cy="304800"/>
          </a:xfrm>
        </p:spPr>
        <p:txBody>
          <a:bodyPr anchor="ctr">
            <a:normAutofit/>
          </a:bodyPr>
          <a:lstStyle>
            <a:lvl1pPr>
              <a:defRPr sz="1100"/>
            </a:lvl1pPr>
          </a:lstStyle>
          <a:p>
            <a:pPr lvl="0"/>
            <a:r>
              <a:rPr lang="de-DE" dirty="0" smtClean="0"/>
              <a:t>Textmasterformate durch Klicken bearbeiten</a:t>
            </a:r>
          </a:p>
        </p:txBody>
      </p:sp>
      <p:sp>
        <p:nvSpPr>
          <p:cNvPr id="6" name="Foliennummernplatzhalter 5"/>
          <p:cNvSpPr>
            <a:spLocks noGrp="1"/>
          </p:cNvSpPr>
          <p:nvPr>
            <p:ph type="sldNum" sz="quarter" idx="14"/>
          </p:nvPr>
        </p:nvSpPr>
        <p:spPr>
          <a:xfrm>
            <a:off x="8686800" y="6507169"/>
            <a:ext cx="457200" cy="228600"/>
          </a:xfrm>
          <a:prstGeom prst="rect">
            <a:avLst/>
          </a:prstGeom>
        </p:spPr>
        <p:txBody>
          <a:bodyPr/>
          <a:lstStyle>
            <a:lvl1pPr algn="l" fontAlgn="auto">
              <a:spcBef>
                <a:spcPts val="0"/>
              </a:spcBef>
              <a:spcAft>
                <a:spcPts val="0"/>
              </a:spcAft>
              <a:defRPr sz="1000" b="1" smtClean="0">
                <a:solidFill>
                  <a:schemeClr val="bg1"/>
                </a:solidFill>
                <a:latin typeface="+mn-lt"/>
                <a:cs typeface="+mn-cs"/>
              </a:defRPr>
            </a:lvl1pPr>
          </a:lstStyle>
          <a:p>
            <a:pPr>
              <a:defRPr/>
            </a:pPr>
            <a:fld id="{84082A1A-569A-4357-B6E3-B76C8DF19131}" type="slidenum">
              <a:rPr lang="de-DE" smtClean="0"/>
              <a:pPr>
                <a:defRPr/>
              </a:pPr>
              <a:t>‹Nr.›</a:t>
            </a:fld>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 4" descr="Header_dunkelblau.png"/>
          <p:cNvPicPr>
            <a:picLocks noChangeAspect="1"/>
          </p:cNvPicPr>
          <p:nvPr userDrawn="1"/>
        </p:nvPicPr>
        <p:blipFill>
          <a:blip r:embed="rId3"/>
          <a:srcRect/>
          <a:stretch>
            <a:fillRect/>
          </a:stretch>
        </p:blipFill>
        <p:spPr bwMode="auto">
          <a:xfrm>
            <a:off x="0" y="0"/>
            <a:ext cx="9144000" cy="1487488"/>
          </a:xfrm>
          <a:prstGeom prst="rect">
            <a:avLst/>
          </a:prstGeom>
          <a:noFill/>
          <a:ln w="9525">
            <a:noFill/>
            <a:miter lim="800000"/>
            <a:headEnd/>
            <a:tailEnd/>
          </a:ln>
        </p:spPr>
      </p:pic>
      <p:pic>
        <p:nvPicPr>
          <p:cNvPr id="1027" name="Bild 5" descr="Headline_Overlay_dunkelblau.png"/>
          <p:cNvPicPr>
            <a:picLocks noChangeAspect="1"/>
          </p:cNvPicPr>
          <p:nvPr userDrawn="1"/>
        </p:nvPicPr>
        <p:blipFill>
          <a:blip r:embed="rId4"/>
          <a:srcRect/>
          <a:stretch>
            <a:fillRect/>
          </a:stretch>
        </p:blipFill>
        <p:spPr bwMode="auto">
          <a:xfrm>
            <a:off x="0" y="4870450"/>
            <a:ext cx="9144000" cy="1987550"/>
          </a:xfrm>
          <a:prstGeom prst="rect">
            <a:avLst/>
          </a:prstGeom>
          <a:noFill/>
          <a:ln w="9525">
            <a:noFill/>
            <a:miter lim="800000"/>
            <a:headEnd/>
            <a:tailEnd/>
          </a:ln>
        </p:spPr>
      </p:pic>
      <p:sp>
        <p:nvSpPr>
          <p:cNvPr id="7" name="Textplatzhalter 12"/>
          <p:cNvSpPr txBox="1">
            <a:spLocks/>
          </p:cNvSpPr>
          <p:nvPr userDrawn="1"/>
        </p:nvSpPr>
        <p:spPr>
          <a:xfrm>
            <a:off x="457200" y="6477000"/>
            <a:ext cx="8001000" cy="228600"/>
          </a:xfrm>
          <a:prstGeom prst="rect">
            <a:avLst/>
          </a:prstGeom>
        </p:spPr>
        <p:txBody>
          <a:bodyPr lIns="0"/>
          <a:lstStyle>
            <a:lvl1pPr>
              <a:buFontTx/>
              <a:buNone/>
              <a:defRPr sz="1000" cap="none" baseline="0">
                <a:solidFill>
                  <a:schemeClr val="tx1"/>
                </a:solidFill>
              </a:defRPr>
            </a:lvl1pPr>
            <a:lvl2pPr>
              <a:buFontTx/>
              <a:buNone/>
              <a:defRPr sz="1100" baseline="0">
                <a:solidFill>
                  <a:schemeClr val="bg1"/>
                </a:solidFill>
              </a:defRPr>
            </a:lvl2pPr>
            <a:lvl3pPr>
              <a:buFontTx/>
              <a:buNone/>
              <a:defRPr sz="1100" baseline="0">
                <a:solidFill>
                  <a:schemeClr val="bg1"/>
                </a:solidFill>
              </a:defRPr>
            </a:lvl3pPr>
            <a:lvl4pPr>
              <a:buFontTx/>
              <a:buNone/>
              <a:defRPr sz="1100" baseline="0">
                <a:solidFill>
                  <a:schemeClr val="bg1"/>
                </a:solidFill>
              </a:defRPr>
            </a:lvl4pPr>
            <a:lvl5pPr>
              <a:buFontTx/>
              <a:buNone/>
              <a:defRPr sz="1100" baseline="0">
                <a:solidFill>
                  <a:schemeClr val="bg1"/>
                </a:solidFill>
              </a:defRPr>
            </a:lvl5pPr>
          </a:lstStyle>
          <a:p>
            <a:pPr fontAlgn="auto">
              <a:spcBef>
                <a:spcPct val="20000"/>
              </a:spcBef>
              <a:spcAft>
                <a:spcPts val="0"/>
              </a:spcAft>
              <a:defRPr/>
            </a:pPr>
            <a:r>
              <a:rPr lang="de-DE" sz="1000" b="1" dirty="0" smtClean="0">
                <a:solidFill>
                  <a:srgbClr val="FFFFFF"/>
                </a:solidFill>
                <a:latin typeface="Arial"/>
                <a:cs typeface="Arial"/>
              </a:rPr>
              <a:t>© 2014 IG BCE, Compliance, 30. September 2014</a:t>
            </a:r>
            <a:endParaRPr lang="de-DE" sz="1000" b="1" dirty="0">
              <a:solidFill>
                <a:srgbClr val="FFFFFF"/>
              </a:solidFill>
              <a:latin typeface="Arial"/>
              <a:cs typeface="Arial"/>
            </a:endParaRPr>
          </a:p>
        </p:txBody>
      </p:sp>
      <p:sp>
        <p:nvSpPr>
          <p:cNvPr id="2" name="Foliennummernplatzhalter 1"/>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bg1"/>
                </a:solidFill>
              </a:defRPr>
            </a:lvl1pPr>
          </a:lstStyle>
          <a:p>
            <a:fld id="{417588D9-4737-44E8-96A7-6D775E3E95D1}"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hdr="0"/>
  <p:txStyles>
    <p:titleStyle>
      <a:lvl1pPr algn="l" defTabSz="457189" rtl="0" fontAlgn="base">
        <a:spcBef>
          <a:spcPct val="0"/>
        </a:spcBef>
        <a:spcAft>
          <a:spcPct val="0"/>
        </a:spcAft>
        <a:defRPr sz="3000" b="1" kern="1200">
          <a:solidFill>
            <a:srgbClr val="EE7F00"/>
          </a:solidFill>
          <a:latin typeface="Arial"/>
          <a:ea typeface="+mj-ea"/>
          <a:cs typeface="Arial"/>
        </a:defRPr>
      </a:lvl1pPr>
      <a:lvl2pPr algn="l" defTabSz="457189" rtl="0" fontAlgn="base">
        <a:spcBef>
          <a:spcPct val="0"/>
        </a:spcBef>
        <a:spcAft>
          <a:spcPct val="0"/>
        </a:spcAft>
        <a:defRPr sz="3000" b="1">
          <a:solidFill>
            <a:srgbClr val="EE7F00"/>
          </a:solidFill>
          <a:latin typeface="Arial" charset="0"/>
          <a:cs typeface="Arial" charset="0"/>
        </a:defRPr>
      </a:lvl2pPr>
      <a:lvl3pPr algn="l" defTabSz="457189" rtl="0" fontAlgn="base">
        <a:spcBef>
          <a:spcPct val="0"/>
        </a:spcBef>
        <a:spcAft>
          <a:spcPct val="0"/>
        </a:spcAft>
        <a:defRPr sz="3000" b="1">
          <a:solidFill>
            <a:srgbClr val="EE7F00"/>
          </a:solidFill>
          <a:latin typeface="Arial" charset="0"/>
          <a:cs typeface="Arial" charset="0"/>
        </a:defRPr>
      </a:lvl3pPr>
      <a:lvl4pPr algn="l" defTabSz="457189" rtl="0" fontAlgn="base">
        <a:spcBef>
          <a:spcPct val="0"/>
        </a:spcBef>
        <a:spcAft>
          <a:spcPct val="0"/>
        </a:spcAft>
        <a:defRPr sz="3000" b="1">
          <a:solidFill>
            <a:srgbClr val="EE7F00"/>
          </a:solidFill>
          <a:latin typeface="Arial" charset="0"/>
          <a:cs typeface="Arial" charset="0"/>
        </a:defRPr>
      </a:lvl4pPr>
      <a:lvl5pPr algn="l" defTabSz="457189" rtl="0" fontAlgn="base">
        <a:spcBef>
          <a:spcPct val="0"/>
        </a:spcBef>
        <a:spcAft>
          <a:spcPct val="0"/>
        </a:spcAft>
        <a:defRPr sz="3000" b="1">
          <a:solidFill>
            <a:srgbClr val="EE7F00"/>
          </a:solidFill>
          <a:latin typeface="Arial" charset="0"/>
          <a:cs typeface="Arial" charset="0"/>
        </a:defRPr>
      </a:lvl5pPr>
      <a:lvl6pPr marL="457189" algn="l" defTabSz="457189" rtl="0" fontAlgn="base">
        <a:spcBef>
          <a:spcPct val="0"/>
        </a:spcBef>
        <a:spcAft>
          <a:spcPct val="0"/>
        </a:spcAft>
        <a:defRPr sz="3000" b="1">
          <a:solidFill>
            <a:srgbClr val="EE7F00"/>
          </a:solidFill>
          <a:latin typeface="Arial" charset="0"/>
          <a:cs typeface="Arial" charset="0"/>
        </a:defRPr>
      </a:lvl6pPr>
      <a:lvl7pPr marL="914377" algn="l" defTabSz="457189" rtl="0" fontAlgn="base">
        <a:spcBef>
          <a:spcPct val="0"/>
        </a:spcBef>
        <a:spcAft>
          <a:spcPct val="0"/>
        </a:spcAft>
        <a:defRPr sz="3000" b="1">
          <a:solidFill>
            <a:srgbClr val="EE7F00"/>
          </a:solidFill>
          <a:latin typeface="Arial" charset="0"/>
          <a:cs typeface="Arial" charset="0"/>
        </a:defRPr>
      </a:lvl7pPr>
      <a:lvl8pPr marL="1371566" algn="l" defTabSz="457189" rtl="0" fontAlgn="base">
        <a:spcBef>
          <a:spcPct val="0"/>
        </a:spcBef>
        <a:spcAft>
          <a:spcPct val="0"/>
        </a:spcAft>
        <a:defRPr sz="3000" b="1">
          <a:solidFill>
            <a:srgbClr val="EE7F00"/>
          </a:solidFill>
          <a:latin typeface="Arial" charset="0"/>
          <a:cs typeface="Arial" charset="0"/>
        </a:defRPr>
      </a:lvl8pPr>
      <a:lvl9pPr marL="1828754" algn="l" defTabSz="457189" rtl="0" fontAlgn="base">
        <a:spcBef>
          <a:spcPct val="0"/>
        </a:spcBef>
        <a:spcAft>
          <a:spcPct val="0"/>
        </a:spcAft>
        <a:defRPr sz="3000" b="1">
          <a:solidFill>
            <a:srgbClr val="EE7F00"/>
          </a:solidFill>
          <a:latin typeface="Arial" charset="0"/>
          <a:cs typeface="Arial" charset="0"/>
        </a:defRPr>
      </a:lvl9pPr>
    </p:titleStyle>
    <p:bodyStyle>
      <a:lvl1pPr algn="l" defTabSz="457189" rtl="0" fontAlgn="base">
        <a:spcBef>
          <a:spcPct val="20000"/>
        </a:spcBef>
        <a:spcAft>
          <a:spcPct val="0"/>
        </a:spcAft>
        <a:defRPr sz="2000" b="1" kern="1200">
          <a:solidFill>
            <a:schemeClr val="tx1"/>
          </a:solidFill>
          <a:latin typeface="Arial"/>
          <a:ea typeface="+mn-ea"/>
          <a:cs typeface="Arial"/>
        </a:defRPr>
      </a:lvl1pPr>
      <a:lvl2pPr algn="l" defTabSz="457189" rtl="0" fontAlgn="base">
        <a:spcBef>
          <a:spcPct val="20000"/>
        </a:spcBef>
        <a:spcAft>
          <a:spcPct val="0"/>
        </a:spcAft>
        <a:defRPr sz="2000" kern="1200">
          <a:solidFill>
            <a:schemeClr val="tx1"/>
          </a:solidFill>
          <a:latin typeface="Arial"/>
          <a:ea typeface="+mn-ea"/>
          <a:cs typeface="Arial"/>
        </a:defRPr>
      </a:lvl2pPr>
      <a:lvl3pPr marL="358766" indent="-179384" algn="l" defTabSz="457189" rtl="0" fontAlgn="base">
        <a:spcBef>
          <a:spcPct val="20000"/>
        </a:spcBef>
        <a:spcAft>
          <a:spcPct val="0"/>
        </a:spcAft>
        <a:buFont typeface="Arial" charset="0"/>
        <a:buChar char="•"/>
        <a:defRPr sz="2000" b="1" kern="1200">
          <a:solidFill>
            <a:schemeClr val="tx1"/>
          </a:solidFill>
          <a:latin typeface="Arial"/>
          <a:ea typeface="+mn-ea"/>
          <a:cs typeface="Arial"/>
        </a:defRPr>
      </a:lvl3pPr>
      <a:lvl4pPr marL="539737" indent="-179384" algn="l" defTabSz="457189" rtl="0" fontAlgn="base">
        <a:spcBef>
          <a:spcPct val="20000"/>
        </a:spcBef>
        <a:spcAft>
          <a:spcPct val="0"/>
        </a:spcAft>
        <a:buFont typeface="Arial" charset="0"/>
        <a:buChar char="–"/>
        <a:defRPr sz="1600" kern="1200">
          <a:solidFill>
            <a:schemeClr val="tx1"/>
          </a:solidFill>
          <a:latin typeface="Arial"/>
          <a:ea typeface="+mn-ea"/>
          <a:cs typeface="Arial"/>
        </a:defRPr>
      </a:lvl4pPr>
      <a:lvl5pPr marL="719121" indent="-179384" algn="l" defTabSz="457189" rtl="0" fontAlgn="base">
        <a:spcBef>
          <a:spcPct val="20000"/>
        </a:spcBef>
        <a:spcAft>
          <a:spcPct val="0"/>
        </a:spcAft>
        <a:buFont typeface="Arial" charset="0"/>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1173169"/>
            <a:ext cx="8229600" cy="884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Mastertitelformat bearbeiten</a:t>
            </a:r>
            <a:endParaRPr lang="de-DE" smtClean="0"/>
          </a:p>
        </p:txBody>
      </p:sp>
      <p:sp>
        <p:nvSpPr>
          <p:cNvPr id="3075" name="Textplatzhalter 2"/>
          <p:cNvSpPr>
            <a:spLocks noGrp="1"/>
          </p:cNvSpPr>
          <p:nvPr>
            <p:ph type="body" idx="1"/>
          </p:nvPr>
        </p:nvSpPr>
        <p:spPr bwMode="auto">
          <a:xfrm>
            <a:off x="457200" y="2743206"/>
            <a:ext cx="8229600" cy="3382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smtClean="0"/>
          </a:p>
        </p:txBody>
      </p:sp>
      <p:sp>
        <p:nvSpPr>
          <p:cNvPr id="7" name="Textplatzhalter 12"/>
          <p:cNvSpPr txBox="1">
            <a:spLocks/>
          </p:cNvSpPr>
          <p:nvPr userDrawn="1"/>
        </p:nvSpPr>
        <p:spPr>
          <a:xfrm>
            <a:off x="457200" y="6477000"/>
            <a:ext cx="8001000" cy="228600"/>
          </a:xfrm>
          <a:prstGeom prst="rect">
            <a:avLst/>
          </a:prstGeom>
        </p:spPr>
        <p:txBody>
          <a:bodyPr lIns="0"/>
          <a:lstStyle>
            <a:lvl1pPr>
              <a:buFontTx/>
              <a:buNone/>
              <a:defRPr sz="1000" cap="none" baseline="0">
                <a:solidFill>
                  <a:schemeClr val="tx1"/>
                </a:solidFill>
              </a:defRPr>
            </a:lvl1pPr>
            <a:lvl2pPr>
              <a:buFontTx/>
              <a:buNone/>
              <a:defRPr sz="1100" baseline="0">
                <a:solidFill>
                  <a:schemeClr val="bg1"/>
                </a:solidFill>
              </a:defRPr>
            </a:lvl2pPr>
            <a:lvl3pPr>
              <a:buFontTx/>
              <a:buNone/>
              <a:defRPr sz="1100" baseline="0">
                <a:solidFill>
                  <a:schemeClr val="bg1"/>
                </a:solidFill>
              </a:defRPr>
            </a:lvl3pPr>
            <a:lvl4pPr>
              <a:buFontTx/>
              <a:buNone/>
              <a:defRPr sz="1100" baseline="0">
                <a:solidFill>
                  <a:schemeClr val="bg1"/>
                </a:solidFill>
              </a:defRPr>
            </a:lvl4pPr>
            <a:lvl5pPr>
              <a:buFontTx/>
              <a:buNone/>
              <a:defRPr sz="1100" baseline="0">
                <a:solidFill>
                  <a:schemeClr val="bg1"/>
                </a:solidFill>
              </a:defRPr>
            </a:lvl5pPr>
          </a:lstStyle>
          <a:p>
            <a:pPr fontAlgn="auto">
              <a:spcBef>
                <a:spcPct val="20000"/>
              </a:spcBef>
              <a:spcAft>
                <a:spcPts val="0"/>
              </a:spcAft>
              <a:defRPr/>
            </a:pPr>
            <a:r>
              <a:rPr lang="de-DE" sz="1000" b="1" dirty="0" smtClean="0">
                <a:latin typeface="Arial"/>
                <a:cs typeface="Arial"/>
              </a:rPr>
              <a:t>© 2014 IG BCE, Compliance, Isabel Eder, 30.</a:t>
            </a:r>
            <a:r>
              <a:rPr lang="de-DE" sz="1000" b="1" baseline="0" dirty="0" smtClean="0">
                <a:latin typeface="Arial"/>
                <a:cs typeface="Arial"/>
              </a:rPr>
              <a:t> September 2014</a:t>
            </a:r>
            <a:endParaRPr lang="de-DE" sz="1000" b="1" dirty="0">
              <a:latin typeface="Arial"/>
              <a:cs typeface="Arial"/>
            </a:endParaRPr>
          </a:p>
        </p:txBody>
      </p:sp>
      <p:pic>
        <p:nvPicPr>
          <p:cNvPr id="3077" name="Bild 4" descr="Seitenzahl.png"/>
          <p:cNvPicPr>
            <a:picLocks noChangeAspect="1"/>
          </p:cNvPicPr>
          <p:nvPr userDrawn="1"/>
        </p:nvPicPr>
        <p:blipFill>
          <a:blip r:embed="rId3"/>
          <a:srcRect/>
          <a:stretch>
            <a:fillRect/>
          </a:stretch>
        </p:blipFill>
        <p:spPr bwMode="auto">
          <a:xfrm>
            <a:off x="8485188" y="6477006"/>
            <a:ext cx="658812" cy="252413"/>
          </a:xfrm>
          <a:prstGeom prst="rect">
            <a:avLst/>
          </a:prstGeom>
          <a:noFill/>
          <a:ln w="9525">
            <a:noFill/>
            <a:miter lim="800000"/>
            <a:headEnd/>
            <a:tailEnd/>
          </a:ln>
        </p:spPr>
      </p:pic>
      <p:pic>
        <p:nvPicPr>
          <p:cNvPr id="3078" name="Bild 8" descr="Header_schmal_dunkelblau.png"/>
          <p:cNvPicPr>
            <a:picLocks noChangeAspect="1"/>
          </p:cNvPicPr>
          <p:nvPr userDrawn="1"/>
        </p:nvPicPr>
        <p:blipFill>
          <a:blip r:embed="rId4"/>
          <a:srcRect/>
          <a:stretch>
            <a:fillRect/>
          </a:stretch>
        </p:blipFill>
        <p:spPr bwMode="auto">
          <a:xfrm>
            <a:off x="0" y="0"/>
            <a:ext cx="9144000" cy="877888"/>
          </a:xfrm>
          <a:prstGeom prst="rect">
            <a:avLst/>
          </a:prstGeom>
          <a:noFill/>
          <a:ln w="9525">
            <a:noFill/>
            <a:miter lim="800000"/>
            <a:headEnd/>
            <a:tailEnd/>
          </a:ln>
        </p:spPr>
      </p:pic>
      <p:sp>
        <p:nvSpPr>
          <p:cNvPr id="3" name="Foliennummernplatzhalter 2"/>
          <p:cNvSpPr>
            <a:spLocks noGrp="1"/>
          </p:cNvSpPr>
          <p:nvPr>
            <p:ph type="sldNum" sz="quarter" idx="4"/>
          </p:nvPr>
        </p:nvSpPr>
        <p:spPr>
          <a:xfrm>
            <a:off x="7020272" y="6408743"/>
            <a:ext cx="2057400" cy="365125"/>
          </a:xfrm>
          <a:prstGeom prst="rect">
            <a:avLst/>
          </a:prstGeom>
        </p:spPr>
        <p:txBody>
          <a:bodyPr vert="horz" lIns="91440" tIns="45720" rIns="91440" bIns="45720" rtlCol="0" anchor="ctr"/>
          <a:lstStyle>
            <a:lvl1pPr algn="r">
              <a:defRPr sz="1200">
                <a:solidFill>
                  <a:schemeClr val="bg1"/>
                </a:solidFill>
              </a:defRPr>
            </a:lvl1pPr>
          </a:lstStyle>
          <a:p>
            <a:fld id="{9E474701-5319-4AA6-B32E-62D3BD57C3C7}"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hdr="0"/>
  <p:txStyles>
    <p:titleStyle>
      <a:lvl1pPr algn="l" defTabSz="457189" rtl="0" fontAlgn="base">
        <a:spcBef>
          <a:spcPct val="0"/>
        </a:spcBef>
        <a:spcAft>
          <a:spcPct val="0"/>
        </a:spcAft>
        <a:defRPr sz="3000" b="1" kern="1200">
          <a:solidFill>
            <a:srgbClr val="006AB2"/>
          </a:solidFill>
          <a:latin typeface="Arial"/>
          <a:ea typeface="+mj-ea"/>
          <a:cs typeface="Arial"/>
        </a:defRPr>
      </a:lvl1pPr>
      <a:lvl2pPr algn="l" defTabSz="457189" rtl="0" fontAlgn="base">
        <a:spcBef>
          <a:spcPct val="0"/>
        </a:spcBef>
        <a:spcAft>
          <a:spcPct val="0"/>
        </a:spcAft>
        <a:defRPr sz="3000" b="1">
          <a:solidFill>
            <a:srgbClr val="006AB2"/>
          </a:solidFill>
          <a:latin typeface="Arial" charset="0"/>
          <a:cs typeface="Arial" charset="0"/>
        </a:defRPr>
      </a:lvl2pPr>
      <a:lvl3pPr algn="l" defTabSz="457189" rtl="0" fontAlgn="base">
        <a:spcBef>
          <a:spcPct val="0"/>
        </a:spcBef>
        <a:spcAft>
          <a:spcPct val="0"/>
        </a:spcAft>
        <a:defRPr sz="3000" b="1">
          <a:solidFill>
            <a:srgbClr val="006AB2"/>
          </a:solidFill>
          <a:latin typeface="Arial" charset="0"/>
          <a:cs typeface="Arial" charset="0"/>
        </a:defRPr>
      </a:lvl3pPr>
      <a:lvl4pPr algn="l" defTabSz="457189" rtl="0" fontAlgn="base">
        <a:spcBef>
          <a:spcPct val="0"/>
        </a:spcBef>
        <a:spcAft>
          <a:spcPct val="0"/>
        </a:spcAft>
        <a:defRPr sz="3000" b="1">
          <a:solidFill>
            <a:srgbClr val="006AB2"/>
          </a:solidFill>
          <a:latin typeface="Arial" charset="0"/>
          <a:cs typeface="Arial" charset="0"/>
        </a:defRPr>
      </a:lvl4pPr>
      <a:lvl5pPr algn="l" defTabSz="457189" rtl="0" fontAlgn="base">
        <a:spcBef>
          <a:spcPct val="0"/>
        </a:spcBef>
        <a:spcAft>
          <a:spcPct val="0"/>
        </a:spcAft>
        <a:defRPr sz="3000" b="1">
          <a:solidFill>
            <a:srgbClr val="006AB2"/>
          </a:solidFill>
          <a:latin typeface="Arial" charset="0"/>
          <a:cs typeface="Arial" charset="0"/>
        </a:defRPr>
      </a:lvl5pPr>
      <a:lvl6pPr marL="457189" algn="l" defTabSz="457189" rtl="0" fontAlgn="base">
        <a:spcBef>
          <a:spcPct val="0"/>
        </a:spcBef>
        <a:spcAft>
          <a:spcPct val="0"/>
        </a:spcAft>
        <a:defRPr sz="3000" b="1">
          <a:solidFill>
            <a:srgbClr val="006AB2"/>
          </a:solidFill>
          <a:latin typeface="Arial" charset="0"/>
          <a:cs typeface="Arial" charset="0"/>
        </a:defRPr>
      </a:lvl6pPr>
      <a:lvl7pPr marL="914377" algn="l" defTabSz="457189" rtl="0" fontAlgn="base">
        <a:spcBef>
          <a:spcPct val="0"/>
        </a:spcBef>
        <a:spcAft>
          <a:spcPct val="0"/>
        </a:spcAft>
        <a:defRPr sz="3000" b="1">
          <a:solidFill>
            <a:srgbClr val="006AB2"/>
          </a:solidFill>
          <a:latin typeface="Arial" charset="0"/>
          <a:cs typeface="Arial" charset="0"/>
        </a:defRPr>
      </a:lvl7pPr>
      <a:lvl8pPr marL="1371566" algn="l" defTabSz="457189" rtl="0" fontAlgn="base">
        <a:spcBef>
          <a:spcPct val="0"/>
        </a:spcBef>
        <a:spcAft>
          <a:spcPct val="0"/>
        </a:spcAft>
        <a:defRPr sz="3000" b="1">
          <a:solidFill>
            <a:srgbClr val="006AB2"/>
          </a:solidFill>
          <a:latin typeface="Arial" charset="0"/>
          <a:cs typeface="Arial" charset="0"/>
        </a:defRPr>
      </a:lvl8pPr>
      <a:lvl9pPr marL="1828754" algn="l" defTabSz="457189" rtl="0" fontAlgn="base">
        <a:spcBef>
          <a:spcPct val="0"/>
        </a:spcBef>
        <a:spcAft>
          <a:spcPct val="0"/>
        </a:spcAft>
        <a:defRPr sz="3000" b="1">
          <a:solidFill>
            <a:srgbClr val="006AB2"/>
          </a:solidFill>
          <a:latin typeface="Arial" charset="0"/>
          <a:cs typeface="Arial" charset="0"/>
        </a:defRPr>
      </a:lvl9pPr>
    </p:titleStyle>
    <p:bodyStyle>
      <a:lvl1pPr algn="l" defTabSz="457189" rtl="0" fontAlgn="base">
        <a:spcBef>
          <a:spcPct val="20000"/>
        </a:spcBef>
        <a:spcAft>
          <a:spcPct val="0"/>
        </a:spcAft>
        <a:defRPr sz="2000" b="1" kern="1200">
          <a:solidFill>
            <a:schemeClr val="tx1"/>
          </a:solidFill>
          <a:latin typeface="Arial"/>
          <a:ea typeface="+mn-ea"/>
          <a:cs typeface="Arial"/>
        </a:defRPr>
      </a:lvl1pPr>
      <a:lvl2pPr algn="l" defTabSz="457189" rtl="0" fontAlgn="base">
        <a:spcBef>
          <a:spcPct val="20000"/>
        </a:spcBef>
        <a:spcAft>
          <a:spcPct val="0"/>
        </a:spcAft>
        <a:defRPr sz="2000" kern="1200">
          <a:solidFill>
            <a:schemeClr val="tx1"/>
          </a:solidFill>
          <a:latin typeface="Arial"/>
          <a:ea typeface="+mn-ea"/>
          <a:cs typeface="Arial"/>
        </a:defRPr>
      </a:lvl2pPr>
      <a:lvl3pPr marL="358766" indent="-179384" algn="l" defTabSz="457189" rtl="0" fontAlgn="base">
        <a:spcBef>
          <a:spcPct val="20000"/>
        </a:spcBef>
        <a:spcAft>
          <a:spcPct val="0"/>
        </a:spcAft>
        <a:buFont typeface="Arial" charset="0"/>
        <a:buChar char="•"/>
        <a:defRPr sz="2000" b="1" kern="1200">
          <a:solidFill>
            <a:schemeClr val="tx1"/>
          </a:solidFill>
          <a:latin typeface="Arial"/>
          <a:ea typeface="+mn-ea"/>
          <a:cs typeface="Arial"/>
        </a:defRPr>
      </a:lvl3pPr>
      <a:lvl4pPr marL="539737" indent="-179384" algn="l" defTabSz="457189" rtl="0" fontAlgn="base">
        <a:spcBef>
          <a:spcPct val="20000"/>
        </a:spcBef>
        <a:spcAft>
          <a:spcPct val="0"/>
        </a:spcAft>
        <a:buFont typeface="Arial" charset="0"/>
        <a:buChar char="–"/>
        <a:defRPr sz="1600" kern="1200">
          <a:solidFill>
            <a:schemeClr val="tx1"/>
          </a:solidFill>
          <a:latin typeface="Arial"/>
          <a:ea typeface="+mn-ea"/>
          <a:cs typeface="Arial"/>
        </a:defRPr>
      </a:lvl4pPr>
      <a:lvl5pPr marL="719121" indent="-179384" algn="l" defTabSz="457189" rtl="0" fontAlgn="base">
        <a:spcBef>
          <a:spcPct val="20000"/>
        </a:spcBef>
        <a:spcAft>
          <a:spcPct val="0"/>
        </a:spcAft>
        <a:buFont typeface="Arial" charset="0"/>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platzhalter 15"/>
          <p:cNvSpPr>
            <a:spLocks noGrp="1"/>
          </p:cNvSpPr>
          <p:nvPr>
            <p:ph type="body" sz="quarter" idx="10"/>
          </p:nvPr>
        </p:nvSpPr>
        <p:spPr bwMode="auto">
          <a:xfrm>
            <a:off x="452049" y="5805264"/>
            <a:ext cx="6248400" cy="609600"/>
          </a:xfrm>
          <a:noFill/>
          <a:ln>
            <a:miter lim="800000"/>
            <a:headEnd/>
            <a:tailEnd/>
          </a:ln>
        </p:spPr>
        <p:txBody>
          <a:bodyPr vert="horz" wrap="square" lIns="0" tIns="45720" rIns="91440" bIns="45720" numCol="1" anchor="t" anchorCtr="0" compatLnSpc="1">
            <a:prstTxWarp prst="textNoShape">
              <a:avLst/>
            </a:prstTxWarp>
          </a:bodyPr>
          <a:lstStyle/>
          <a:p>
            <a:r>
              <a:rPr lang="de-DE" sz="1800" dirty="0" smtClean="0">
                <a:latin typeface="Arial" charset="0"/>
                <a:cs typeface="Arial" charset="0"/>
              </a:rPr>
              <a:t>Isabel Eder, Abt. Mitbestimmung der IG BCE</a:t>
            </a:r>
          </a:p>
          <a:p>
            <a:r>
              <a:rPr lang="de-DE" sz="1800" dirty="0" smtClean="0">
                <a:latin typeface="Arial" charset="0"/>
                <a:cs typeface="Arial" charset="0"/>
              </a:rPr>
              <a:t>SAP-Fachtagung der TBS 2014</a:t>
            </a:r>
          </a:p>
        </p:txBody>
      </p:sp>
      <p:sp>
        <p:nvSpPr>
          <p:cNvPr id="10242" name="Titel 14"/>
          <p:cNvSpPr>
            <a:spLocks noGrp="1"/>
          </p:cNvSpPr>
          <p:nvPr>
            <p:ph type="title"/>
          </p:nvPr>
        </p:nvSpPr>
        <p:spPr bwMode="auto">
          <a:xfrm>
            <a:off x="452048" y="5181600"/>
            <a:ext cx="6352199" cy="457200"/>
          </a:xfrm>
          <a:noFill/>
          <a:ln>
            <a:miter lim="800000"/>
            <a:headEnd/>
            <a:tailEnd/>
          </a:ln>
        </p:spPr>
        <p:txBody>
          <a:bodyPr vert="horz" wrap="square" lIns="0" tIns="45720" rIns="91440" bIns="45720" numCol="1" anchor="t" anchorCtr="0" compatLnSpc="1">
            <a:prstTxWarp prst="textNoShape">
              <a:avLst/>
            </a:prstTxWarp>
          </a:bodyPr>
          <a:lstStyle/>
          <a:p>
            <a:r>
              <a:rPr lang="de-DE" dirty="0" smtClean="0">
                <a:latin typeface="Arial" charset="0"/>
                <a:cs typeface="Arial" charset="0"/>
              </a:rPr>
              <a:t>Compliance aus BR-Perspektive</a:t>
            </a:r>
          </a:p>
        </p:txBody>
      </p:sp>
      <p:sp>
        <p:nvSpPr>
          <p:cNvPr id="17" name="Textplatzhalter 16"/>
          <p:cNvSpPr>
            <a:spLocks noGrp="1"/>
          </p:cNvSpPr>
          <p:nvPr>
            <p:ph type="body" sz="quarter" idx="11"/>
          </p:nvPr>
        </p:nvSpPr>
        <p:spPr/>
        <p:txBody>
          <a:bodyPr/>
          <a:lstStyle/>
          <a:p>
            <a:pPr fontAlgn="auto">
              <a:spcAft>
                <a:spcPts val="0"/>
              </a:spcAft>
              <a:defRPr/>
            </a:pPr>
            <a:r>
              <a:rPr lang="de-DE" cap="none" dirty="0" smtClean="0"/>
              <a:t>Informationen für Betriebsräte</a:t>
            </a:r>
            <a:endParaRPr lang="de-DE" cap="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2276872"/>
            <a:ext cx="8229600" cy="3849297"/>
          </a:xfrm>
        </p:spPr>
        <p:txBody>
          <a:bodyPr/>
          <a:lstStyle/>
          <a:p>
            <a:pPr>
              <a:spcBef>
                <a:spcPts val="0"/>
              </a:spcBef>
            </a:pPr>
            <a:r>
              <a:rPr lang="de-DE" sz="1800" dirty="0" smtClean="0"/>
              <a:t>Mitarbeiterbefragungen (Interviews): §§ 94, 95 BetrVG (standardisierte)</a:t>
            </a:r>
          </a:p>
          <a:p>
            <a:pPr>
              <a:spcBef>
                <a:spcPts val="0"/>
              </a:spcBef>
            </a:pPr>
            <a:r>
              <a:rPr lang="de-DE" sz="1800" dirty="0"/>
              <a:t>	</a:t>
            </a:r>
            <a:r>
              <a:rPr lang="de-DE" sz="1800" b="0" dirty="0" smtClean="0"/>
              <a:t>- Auskunftspflicht des AN? </a:t>
            </a:r>
          </a:p>
          <a:p>
            <a:pPr>
              <a:spcBef>
                <a:spcPts val="0"/>
              </a:spcBef>
            </a:pPr>
            <a:r>
              <a:rPr lang="de-DE" sz="1800" b="0" dirty="0"/>
              <a:t>	</a:t>
            </a:r>
            <a:r>
              <a:rPr lang="de-DE" sz="1800" b="0" dirty="0" smtClean="0"/>
              <a:t>- keine Auskunftsverweigerung bei Selbstbelastung</a:t>
            </a:r>
          </a:p>
          <a:p>
            <a:pPr>
              <a:spcBef>
                <a:spcPts val="0"/>
              </a:spcBef>
            </a:pPr>
            <a:r>
              <a:rPr lang="de-DE" sz="1800" b="0" dirty="0"/>
              <a:t>	</a:t>
            </a:r>
            <a:r>
              <a:rPr lang="de-DE" sz="1800" b="0" dirty="0" smtClean="0"/>
              <a:t>- Hinzuziehung des BR § 82 Abs. 2 BetrVG?</a:t>
            </a:r>
          </a:p>
          <a:p>
            <a:pPr>
              <a:spcBef>
                <a:spcPts val="0"/>
              </a:spcBef>
            </a:pPr>
            <a:r>
              <a:rPr lang="de-DE" sz="1800" b="0" dirty="0"/>
              <a:t>	</a:t>
            </a:r>
            <a:r>
              <a:rPr lang="de-DE" sz="1800" b="0" dirty="0" smtClean="0"/>
              <a:t>- ggf. Recht auf Anwaltsbeistand (AG-Rechtsanwälte führen Gespräch)</a:t>
            </a:r>
            <a:endParaRPr lang="de-DE" sz="1800" dirty="0" smtClean="0"/>
          </a:p>
          <a:p>
            <a:pPr>
              <a:spcBef>
                <a:spcPts val="0"/>
              </a:spcBef>
            </a:pPr>
            <a:r>
              <a:rPr lang="de-DE" sz="1800" dirty="0" smtClean="0"/>
              <a:t>Rasterfahndung: </a:t>
            </a:r>
          </a:p>
          <a:p>
            <a:pPr>
              <a:spcBef>
                <a:spcPts val="0"/>
              </a:spcBef>
            </a:pPr>
            <a:r>
              <a:rPr lang="de-DE" sz="1800" dirty="0"/>
              <a:t>	</a:t>
            </a:r>
            <a:r>
              <a:rPr lang="de-DE" sz="1800" b="0" dirty="0" smtClean="0"/>
              <a:t>- Mitbestimmung: § 87 Abs. 1 Nr.6 BetrVG (z.B. </a:t>
            </a:r>
            <a:r>
              <a:rPr lang="de-DE" sz="1800" b="0" dirty="0" err="1" smtClean="0"/>
              <a:t>ArbG</a:t>
            </a:r>
            <a:r>
              <a:rPr lang="de-DE" sz="1800" b="0" dirty="0" smtClean="0"/>
              <a:t> Dessau-Roßlau, DB)</a:t>
            </a:r>
          </a:p>
          <a:p>
            <a:pPr>
              <a:spcBef>
                <a:spcPts val="0"/>
              </a:spcBef>
            </a:pPr>
            <a:r>
              <a:rPr lang="de-DE" sz="1800" b="0" dirty="0"/>
              <a:t>	</a:t>
            </a:r>
            <a:r>
              <a:rPr lang="de-DE" sz="1800" b="0" dirty="0" smtClean="0"/>
              <a:t>- zumindest </a:t>
            </a:r>
            <a:r>
              <a:rPr lang="de-DE" sz="1800" b="0" dirty="0" err="1" smtClean="0"/>
              <a:t>Pseudonymisierung</a:t>
            </a:r>
            <a:endParaRPr lang="de-DE" sz="1800" dirty="0" smtClean="0"/>
          </a:p>
          <a:p>
            <a:pPr>
              <a:spcBef>
                <a:spcPts val="0"/>
              </a:spcBef>
            </a:pPr>
            <a:r>
              <a:rPr lang="de-DE" sz="1800" dirty="0" smtClean="0"/>
              <a:t>E-Mail-Screening: § 87 Abs. 1 Nr. 6 BetrVG</a:t>
            </a:r>
          </a:p>
          <a:p>
            <a:pPr>
              <a:spcBef>
                <a:spcPts val="0"/>
              </a:spcBef>
            </a:pPr>
            <a:r>
              <a:rPr lang="de-DE" sz="1800" dirty="0" smtClean="0"/>
              <a:t>	 </a:t>
            </a:r>
            <a:r>
              <a:rPr lang="de-DE" sz="1800" b="0" dirty="0" smtClean="0"/>
              <a:t>- bei gestatteter/geduldeter Privatnutzung (-): hins. Inhalt und Umstände</a:t>
            </a:r>
          </a:p>
          <a:p>
            <a:pPr>
              <a:spcBef>
                <a:spcPts val="0"/>
              </a:spcBef>
            </a:pPr>
            <a:r>
              <a:rPr lang="de-DE" sz="1800" b="0" dirty="0"/>
              <a:t>	</a:t>
            </a:r>
            <a:r>
              <a:rPr lang="de-DE" sz="1800" b="0" dirty="0" smtClean="0"/>
              <a:t> - bei nur dienstlicher Nutzung? </a:t>
            </a:r>
            <a:r>
              <a:rPr lang="de-DE" sz="1800" b="0" dirty="0" err="1"/>
              <a:t>j</a:t>
            </a:r>
            <a:r>
              <a:rPr lang="de-DE" sz="1800" b="0" dirty="0" err="1" smtClean="0"/>
              <a:t>dfs</a:t>
            </a:r>
            <a:r>
              <a:rPr lang="de-DE" sz="1800" b="0" dirty="0" smtClean="0"/>
              <a:t>. nicht heimlich und Hinweis, Anlass</a:t>
            </a:r>
            <a:endParaRPr lang="de-DE" sz="1800" dirty="0" smtClean="0"/>
          </a:p>
          <a:p>
            <a:pPr>
              <a:spcBef>
                <a:spcPts val="0"/>
              </a:spcBef>
            </a:pPr>
            <a:r>
              <a:rPr lang="de-DE" sz="1800" dirty="0" smtClean="0"/>
              <a:t>Background-Checks</a:t>
            </a:r>
            <a:r>
              <a:rPr lang="de-DE" sz="1800" dirty="0"/>
              <a:t>: § 95 BetrVG</a:t>
            </a:r>
          </a:p>
          <a:p>
            <a:pPr>
              <a:spcBef>
                <a:spcPts val="0"/>
              </a:spcBef>
            </a:pPr>
            <a:r>
              <a:rPr lang="de-DE" sz="1800" b="0" dirty="0"/>
              <a:t>	- Problem: </a:t>
            </a:r>
            <a:r>
              <a:rPr lang="de-DE" sz="1800" b="0" dirty="0" smtClean="0"/>
              <a:t>Direkterhebung</a:t>
            </a:r>
            <a:endParaRPr lang="de-DE" sz="1800" b="0" dirty="0"/>
          </a:p>
          <a:p>
            <a:pPr>
              <a:spcBef>
                <a:spcPts val="0"/>
              </a:spcBef>
            </a:pPr>
            <a:endParaRPr lang="de-DE" sz="1800" dirty="0" smtClean="0"/>
          </a:p>
        </p:txBody>
      </p:sp>
      <p:sp>
        <p:nvSpPr>
          <p:cNvPr id="3" name="Textplatzhalter 2"/>
          <p:cNvSpPr>
            <a:spLocks noGrp="1"/>
          </p:cNvSpPr>
          <p:nvPr>
            <p:ph type="body" sz="quarter" idx="13"/>
          </p:nvPr>
        </p:nvSpPr>
        <p:spPr/>
        <p:txBody>
          <a:bodyPr/>
          <a:lstStyle/>
          <a:p>
            <a:endParaRPr lang="de-DE"/>
          </a:p>
        </p:txBody>
      </p:sp>
      <p:sp>
        <p:nvSpPr>
          <p:cNvPr id="4" name="Foliennummernplatzhalter 3"/>
          <p:cNvSpPr>
            <a:spLocks noGrp="1"/>
          </p:cNvSpPr>
          <p:nvPr>
            <p:ph type="sldNum" sz="quarter" idx="14"/>
          </p:nvPr>
        </p:nvSpPr>
        <p:spPr/>
        <p:txBody>
          <a:bodyPr/>
          <a:lstStyle/>
          <a:p>
            <a:pPr>
              <a:defRPr/>
            </a:pPr>
            <a:fld id="{84082A1A-569A-4357-B6E3-B76C8DF19131}" type="slidenum">
              <a:rPr lang="de-DE" smtClean="0"/>
              <a:pPr>
                <a:defRPr/>
              </a:pPr>
              <a:t>10</a:t>
            </a:fld>
            <a:endParaRPr lang="de-DE" dirty="0"/>
          </a:p>
        </p:txBody>
      </p:sp>
      <p:sp>
        <p:nvSpPr>
          <p:cNvPr id="5" name="Titel 4"/>
          <p:cNvSpPr>
            <a:spLocks noGrp="1"/>
          </p:cNvSpPr>
          <p:nvPr>
            <p:ph type="title"/>
          </p:nvPr>
        </p:nvSpPr>
        <p:spPr/>
        <p:txBody>
          <a:bodyPr/>
          <a:lstStyle/>
          <a:p>
            <a:r>
              <a:rPr lang="de-DE" dirty="0" smtClean="0"/>
              <a:t>Grenzen zulässiger Ermittlungsmaßnahmen</a:t>
            </a:r>
            <a:endParaRPr lang="de-DE" dirty="0"/>
          </a:p>
        </p:txBody>
      </p:sp>
    </p:spTree>
    <p:extLst>
      <p:ext uri="{BB962C8B-B14F-4D97-AF65-F5344CB8AC3E}">
        <p14:creationId xmlns:p14="http://schemas.microsoft.com/office/powerpoint/2010/main" val="103579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Keine Komplettüberwachung: BDSG</a:t>
            </a:r>
            <a:endParaRPr lang="de-DE" dirty="0"/>
          </a:p>
        </p:txBody>
      </p:sp>
      <p:sp>
        <p:nvSpPr>
          <p:cNvPr id="3" name="Inhaltsplatzhalter 2"/>
          <p:cNvSpPr>
            <a:spLocks noGrp="1"/>
          </p:cNvSpPr>
          <p:nvPr>
            <p:ph idx="1"/>
          </p:nvPr>
        </p:nvSpPr>
        <p:spPr/>
        <p:txBody>
          <a:bodyPr/>
          <a:lstStyle/>
          <a:p>
            <a:pPr>
              <a:spcBef>
                <a:spcPts val="0"/>
              </a:spcBef>
            </a:pPr>
            <a:r>
              <a:rPr lang="de-DE" sz="1800" dirty="0" smtClean="0"/>
              <a:t>Repressiv (anlassbezogen) § 32 Abs. 1 Satz 2 BDSG:</a:t>
            </a:r>
          </a:p>
          <a:p>
            <a:pPr>
              <a:spcBef>
                <a:spcPts val="0"/>
              </a:spcBef>
            </a:pPr>
            <a:r>
              <a:rPr lang="de-DE" sz="1800" b="0" dirty="0" smtClean="0"/>
              <a:t>Zur </a:t>
            </a:r>
            <a:r>
              <a:rPr lang="de-DE" sz="1800" b="0" u="sng" dirty="0" smtClean="0">
                <a:solidFill>
                  <a:srgbClr val="006AB2"/>
                </a:solidFill>
              </a:rPr>
              <a:t>Aufdeckung von Straftaten</a:t>
            </a:r>
            <a:r>
              <a:rPr lang="de-DE" sz="1800" b="0" dirty="0" smtClean="0">
                <a:solidFill>
                  <a:srgbClr val="006AB2"/>
                </a:solidFill>
              </a:rPr>
              <a:t> </a:t>
            </a:r>
            <a:r>
              <a:rPr lang="de-DE" sz="1800" b="0" dirty="0" smtClean="0"/>
              <a:t>dürfen personenbezogene Daten erhoben, verarbeitet oder genutzt werden</a:t>
            </a:r>
            <a:r>
              <a:rPr lang="de-DE" sz="1800" b="0" dirty="0"/>
              <a:t>:</a:t>
            </a:r>
            <a:endParaRPr lang="de-DE" sz="1800" b="0" dirty="0" smtClean="0"/>
          </a:p>
          <a:p>
            <a:pPr marL="285750" indent="-285750">
              <a:spcBef>
                <a:spcPts val="0"/>
              </a:spcBef>
              <a:buFontTx/>
              <a:buChar char="-"/>
            </a:pPr>
            <a:r>
              <a:rPr lang="de-DE" sz="1800" b="0" dirty="0" smtClean="0"/>
              <a:t>bei zu </a:t>
            </a:r>
            <a:r>
              <a:rPr lang="de-DE" sz="1800" b="0" dirty="0" smtClean="0">
                <a:solidFill>
                  <a:srgbClr val="006AB2"/>
                </a:solidFill>
              </a:rPr>
              <a:t>dokumentierenden Anhaltspunkten</a:t>
            </a:r>
            <a:r>
              <a:rPr lang="de-DE" sz="1800" b="0" dirty="0" smtClean="0"/>
              <a:t>, </a:t>
            </a:r>
          </a:p>
          <a:p>
            <a:pPr marL="285750" indent="-285750">
              <a:spcBef>
                <a:spcPts val="0"/>
              </a:spcBef>
              <a:buFontTx/>
              <a:buChar char="-"/>
            </a:pPr>
            <a:r>
              <a:rPr lang="de-DE" sz="1800" b="0" dirty="0" smtClean="0"/>
              <a:t>die den </a:t>
            </a:r>
            <a:r>
              <a:rPr lang="de-DE" sz="1800" b="0" dirty="0" smtClean="0">
                <a:solidFill>
                  <a:srgbClr val="006AB2"/>
                </a:solidFill>
              </a:rPr>
              <a:t>Verdacht einer Straftat </a:t>
            </a:r>
            <a:r>
              <a:rPr lang="de-DE" sz="1800" b="0" dirty="0" smtClean="0"/>
              <a:t>im </a:t>
            </a:r>
            <a:r>
              <a:rPr lang="de-DE" sz="1800" b="0" dirty="0" smtClean="0">
                <a:solidFill>
                  <a:srgbClr val="006AB2"/>
                </a:solidFill>
              </a:rPr>
              <a:t>Beschäftigungsverhältnis</a:t>
            </a:r>
            <a:r>
              <a:rPr lang="de-DE" sz="1800" b="0" dirty="0" smtClean="0"/>
              <a:t> begründen, </a:t>
            </a:r>
          </a:p>
          <a:p>
            <a:pPr marL="285750" indent="-285750">
              <a:spcBef>
                <a:spcPts val="0"/>
              </a:spcBef>
              <a:buFontTx/>
              <a:buChar char="-"/>
            </a:pPr>
            <a:r>
              <a:rPr lang="de-DE" sz="1800" b="0" dirty="0" smtClean="0"/>
              <a:t>wenn es zur Aufdeckung </a:t>
            </a:r>
            <a:r>
              <a:rPr lang="de-DE" sz="1800" b="0" dirty="0" smtClean="0">
                <a:solidFill>
                  <a:srgbClr val="006AB2"/>
                </a:solidFill>
              </a:rPr>
              <a:t>erforderlich </a:t>
            </a:r>
            <a:r>
              <a:rPr lang="de-DE" sz="1800" b="0" dirty="0" smtClean="0"/>
              <a:t>ist und </a:t>
            </a:r>
          </a:p>
          <a:p>
            <a:pPr marL="285750" indent="-285750">
              <a:spcBef>
                <a:spcPts val="0"/>
              </a:spcBef>
              <a:buFontTx/>
              <a:buChar char="-"/>
            </a:pPr>
            <a:r>
              <a:rPr lang="de-DE" sz="1800" b="0" dirty="0" smtClean="0"/>
              <a:t>das schutzwürdige Interesse des Beschäftigten nicht überwiegt</a:t>
            </a:r>
          </a:p>
          <a:p>
            <a:pPr>
              <a:spcBef>
                <a:spcPts val="0"/>
              </a:spcBef>
            </a:pPr>
            <a:endParaRPr lang="de-DE" sz="1800" dirty="0"/>
          </a:p>
          <a:p>
            <a:pPr>
              <a:spcBef>
                <a:spcPts val="0"/>
              </a:spcBef>
            </a:pPr>
            <a:r>
              <a:rPr lang="de-DE" sz="1800" dirty="0" smtClean="0"/>
              <a:t>Präventiv (vorbeugend) Kontrollen sind nicht ausdrücklich geregelt:</a:t>
            </a:r>
          </a:p>
          <a:p>
            <a:pPr marL="342900" indent="-342900">
              <a:spcBef>
                <a:spcPts val="0"/>
              </a:spcBef>
              <a:buFont typeface="Wingdings" panose="020B0603050302020204" pitchFamily="34" charset="2"/>
              <a:buChar char="Ø"/>
            </a:pPr>
            <a:r>
              <a:rPr lang="de-DE" sz="1800" dirty="0"/>
              <a:t>	</a:t>
            </a:r>
            <a:r>
              <a:rPr lang="de-DE" sz="1800" b="0" dirty="0" smtClean="0"/>
              <a:t>§ 32 Abs. 1 Satz 1 BDSG? Nein! Spezialregelung in § 32 Abs.1 Satz2</a:t>
            </a:r>
          </a:p>
          <a:p>
            <a:pPr marL="342900" indent="-342900">
              <a:spcBef>
                <a:spcPts val="0"/>
              </a:spcBef>
              <a:buFont typeface="Wingdings" panose="020B0603050302020204" pitchFamily="34" charset="2"/>
              <a:buChar char="Ø"/>
            </a:pPr>
            <a:r>
              <a:rPr lang="de-DE" sz="1800" b="0" dirty="0"/>
              <a:t>	</a:t>
            </a:r>
            <a:r>
              <a:rPr lang="de-DE" sz="1800" b="0" dirty="0" smtClean="0"/>
              <a:t>§ 28 Abs. 1 Nr. 2? Nein! Nicht soweit in Bezug zum 		Arbeitsverhältnis, da ist Spezialregelung § 32 BDSG</a:t>
            </a:r>
          </a:p>
          <a:p>
            <a:pPr marL="342900" indent="-342900">
              <a:spcBef>
                <a:spcPts val="0"/>
              </a:spcBef>
              <a:buFont typeface="Wingdings" panose="020B0603050302020204" pitchFamily="34" charset="2"/>
              <a:buChar char="Ø"/>
            </a:pPr>
            <a:r>
              <a:rPr lang="de-DE" sz="1800" b="0" dirty="0"/>
              <a:t>	</a:t>
            </a:r>
            <a:r>
              <a:rPr lang="de-DE" sz="1800" b="0" dirty="0" smtClean="0"/>
              <a:t>nur per: Betriebsvereinbarung, Einwilligung möglich!</a:t>
            </a:r>
            <a:endParaRPr lang="de-DE" sz="1800" b="0"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11</a:t>
            </a:fld>
            <a:endParaRPr lang="de-DE" dirty="0"/>
          </a:p>
        </p:txBody>
      </p:sp>
    </p:spTree>
    <p:extLst>
      <p:ext uri="{BB962C8B-B14F-4D97-AF65-F5344CB8AC3E}">
        <p14:creationId xmlns:p14="http://schemas.microsoft.com/office/powerpoint/2010/main" val="186231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Kein gesetzliches Beweisverwertungsverbot (BVV), aber…</a:t>
            </a:r>
          </a:p>
          <a:p>
            <a:pPr marL="457200" indent="-457200">
              <a:buAutoNum type="arabicPeriod"/>
            </a:pPr>
            <a:r>
              <a:rPr lang="de-DE" dirty="0" smtClean="0"/>
              <a:t>Schutzzweck der Norm gebietet es zwingend </a:t>
            </a:r>
          </a:p>
          <a:p>
            <a:pPr lvl="1" indent="0"/>
            <a:r>
              <a:rPr lang="de-DE" dirty="0"/>
              <a:t>	</a:t>
            </a:r>
            <a:r>
              <a:rPr lang="de-DE" dirty="0" smtClean="0"/>
              <a:t>- heimlich eingeholte genetischer Abstammungsgutachten nicht 	verwertbar (BVerfG 13.2.2007)</a:t>
            </a:r>
            <a:endParaRPr lang="de-DE" b="0" dirty="0" smtClean="0"/>
          </a:p>
          <a:p>
            <a:r>
              <a:rPr lang="de-DE" dirty="0" smtClean="0"/>
              <a:t>2. 	Verletzung des allgemeinen Persönlichkeitsrechts</a:t>
            </a:r>
          </a:p>
          <a:p>
            <a:r>
              <a:rPr lang="de-DE" b="0" dirty="0"/>
              <a:t>	</a:t>
            </a:r>
            <a:r>
              <a:rPr lang="de-DE" b="0" dirty="0" smtClean="0"/>
              <a:t>- BVV außer wenn rechtfertigende Umstände („Beweisnotstand“)</a:t>
            </a:r>
          </a:p>
          <a:p>
            <a:r>
              <a:rPr lang="de-DE" b="0" dirty="0"/>
              <a:t>	</a:t>
            </a:r>
            <a:r>
              <a:rPr lang="de-DE" b="0" dirty="0" smtClean="0"/>
              <a:t>z.B. gezieltes Mithören von Telefonaten, heimliche 	Videoüberwachung, heimliche Schrankdurchsuchung</a:t>
            </a:r>
          </a:p>
          <a:p>
            <a:r>
              <a:rPr lang="de-DE" dirty="0" smtClean="0"/>
              <a:t>3. 	Verletzung von Mitbestimmungsrechten</a:t>
            </a:r>
          </a:p>
          <a:p>
            <a:pPr lvl="1" indent="0"/>
            <a:r>
              <a:rPr lang="de-DE" dirty="0"/>
              <a:t>	</a:t>
            </a:r>
            <a:r>
              <a:rPr lang="de-DE" dirty="0" smtClean="0"/>
              <a:t>- Mitbestimmungswidrigkeit führt nicht zu BVV!</a:t>
            </a:r>
            <a:endParaRPr lang="de-DE" dirty="0"/>
          </a:p>
        </p:txBody>
      </p:sp>
      <p:sp>
        <p:nvSpPr>
          <p:cNvPr id="3" name="Textplatzhalter 2"/>
          <p:cNvSpPr>
            <a:spLocks noGrp="1"/>
          </p:cNvSpPr>
          <p:nvPr>
            <p:ph type="body" sz="quarter" idx="13"/>
          </p:nvPr>
        </p:nvSpPr>
        <p:spPr/>
        <p:txBody>
          <a:bodyPr/>
          <a:lstStyle/>
          <a:p>
            <a:endParaRPr lang="de-DE"/>
          </a:p>
        </p:txBody>
      </p:sp>
      <p:sp>
        <p:nvSpPr>
          <p:cNvPr id="4" name="Foliennummernplatzhalter 3"/>
          <p:cNvSpPr>
            <a:spLocks noGrp="1"/>
          </p:cNvSpPr>
          <p:nvPr>
            <p:ph type="sldNum" sz="quarter" idx="14"/>
          </p:nvPr>
        </p:nvSpPr>
        <p:spPr/>
        <p:txBody>
          <a:bodyPr/>
          <a:lstStyle/>
          <a:p>
            <a:pPr>
              <a:defRPr/>
            </a:pPr>
            <a:fld id="{84082A1A-569A-4357-B6E3-B76C8DF19131}" type="slidenum">
              <a:rPr lang="de-DE" smtClean="0"/>
              <a:pPr>
                <a:defRPr/>
              </a:pPr>
              <a:t>12</a:t>
            </a:fld>
            <a:endParaRPr lang="de-DE" dirty="0"/>
          </a:p>
        </p:txBody>
      </p:sp>
      <p:sp>
        <p:nvSpPr>
          <p:cNvPr id="5" name="Titel 4"/>
          <p:cNvSpPr>
            <a:spLocks noGrp="1"/>
          </p:cNvSpPr>
          <p:nvPr>
            <p:ph type="title"/>
          </p:nvPr>
        </p:nvSpPr>
        <p:spPr/>
        <p:txBody>
          <a:bodyPr/>
          <a:lstStyle/>
          <a:p>
            <a:r>
              <a:rPr lang="de-DE" dirty="0" smtClean="0"/>
              <a:t>Beweisverwertungsverbote</a:t>
            </a:r>
            <a:endParaRPr lang="de-DE" dirty="0"/>
          </a:p>
        </p:txBody>
      </p:sp>
    </p:spTree>
    <p:extLst>
      <p:ext uri="{BB962C8B-B14F-4D97-AF65-F5344CB8AC3E}">
        <p14:creationId xmlns:p14="http://schemas.microsoft.com/office/powerpoint/2010/main" val="3641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Aktuelle Entscheidungen</a:t>
            </a:r>
            <a:endParaRPr lang="de-DE" dirty="0"/>
          </a:p>
        </p:txBody>
      </p:sp>
      <p:sp>
        <p:nvSpPr>
          <p:cNvPr id="3" name="Inhaltsplatzhalter 2"/>
          <p:cNvSpPr>
            <a:spLocks noGrp="1"/>
          </p:cNvSpPr>
          <p:nvPr>
            <p:ph idx="1"/>
          </p:nvPr>
        </p:nvSpPr>
        <p:spPr>
          <a:xfrm>
            <a:off x="457200" y="2438406"/>
            <a:ext cx="8028042" cy="3942922"/>
          </a:xfrm>
        </p:spPr>
        <p:txBody>
          <a:bodyPr/>
          <a:lstStyle/>
          <a:p>
            <a:r>
              <a:rPr lang="de-DE" sz="1800" dirty="0" smtClean="0"/>
              <a:t>Vorbeugende Kontrollen (BAG 9.7.2013, Az.: 1 ABR 2/13 (A)):</a:t>
            </a:r>
          </a:p>
          <a:p>
            <a:r>
              <a:rPr lang="de-DE" sz="1800" dirty="0" smtClean="0"/>
              <a:t>	- stichprobenartig per Zufall an 30 Tagen im Jahr für 86 Personen</a:t>
            </a:r>
          </a:p>
          <a:p>
            <a:r>
              <a:rPr lang="de-DE" sz="1800" dirty="0"/>
              <a:t>	</a:t>
            </a:r>
            <a:r>
              <a:rPr lang="de-DE" sz="1800" dirty="0" smtClean="0"/>
              <a:t>- nicht einsehbaren Raum, Staffelung (Sichtkontrolle, Leerung)</a:t>
            </a:r>
          </a:p>
          <a:p>
            <a:endParaRPr lang="de-DE" sz="1800" dirty="0"/>
          </a:p>
          <a:p>
            <a:r>
              <a:rPr lang="de-DE" sz="1800" dirty="0" smtClean="0"/>
              <a:t>Kontrollen im Beisein Betroffener (BAG 20.6.2013,Az.:2 AZR 546/12):</a:t>
            </a:r>
          </a:p>
          <a:p>
            <a:r>
              <a:rPr lang="de-DE" sz="1800" dirty="0" smtClean="0"/>
              <a:t>	- anlassbezogen (§ 32 Abs. 1 Satz 2 BDSG)</a:t>
            </a:r>
          </a:p>
          <a:p>
            <a:r>
              <a:rPr lang="de-DE" sz="1800" dirty="0"/>
              <a:t>	</a:t>
            </a:r>
            <a:r>
              <a:rPr lang="de-DE" sz="1800" dirty="0" smtClean="0"/>
              <a:t>- (möglichst) im </a:t>
            </a:r>
            <a:r>
              <a:rPr lang="de-DE" sz="1800" dirty="0" smtClean="0">
                <a:solidFill>
                  <a:srgbClr val="006AB2"/>
                </a:solidFill>
              </a:rPr>
              <a:t>Beisein der Betroffenen</a:t>
            </a:r>
          </a:p>
          <a:p>
            <a:r>
              <a:rPr lang="de-DE" sz="1800" dirty="0"/>
              <a:t>	</a:t>
            </a:r>
            <a:r>
              <a:rPr lang="de-DE" sz="1800" dirty="0" smtClean="0"/>
              <a:t>- </a:t>
            </a:r>
            <a:r>
              <a:rPr lang="de-DE" sz="1800" dirty="0" smtClean="0">
                <a:solidFill>
                  <a:srgbClr val="006AB2"/>
                </a:solidFill>
              </a:rPr>
              <a:t>heimliche</a:t>
            </a:r>
            <a:r>
              <a:rPr lang="de-DE" sz="1800" dirty="0" smtClean="0"/>
              <a:t> Schrankkontrolle </a:t>
            </a:r>
            <a:r>
              <a:rPr lang="de-DE" sz="1800" dirty="0" smtClean="0">
                <a:solidFill>
                  <a:srgbClr val="006AB2"/>
                </a:solidFill>
              </a:rPr>
              <a:t>nicht nur als Vorbereitung </a:t>
            </a:r>
            <a:r>
              <a:rPr lang="de-DE" sz="1800" dirty="0" smtClean="0"/>
              <a:t>zur 		  	  Taschenkontrolle</a:t>
            </a:r>
          </a:p>
          <a:p>
            <a:r>
              <a:rPr lang="de-DE" sz="1800" dirty="0"/>
              <a:t>	</a:t>
            </a:r>
            <a:r>
              <a:rPr lang="de-DE" sz="1800" dirty="0" smtClean="0"/>
              <a:t>- im Beisein des Betriebsrats (insbesondere in Abwesenheit 	  	  	  des Betroffenen)</a:t>
            </a:r>
            <a:endParaRPr lang="de-DE" sz="1800" dirty="0"/>
          </a:p>
          <a:p>
            <a:endParaRPr lang="de-DE" sz="1800"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13</a:t>
            </a:fld>
            <a:endParaRPr lang="de-DE" dirty="0"/>
          </a:p>
        </p:txBody>
      </p:sp>
    </p:spTree>
    <p:extLst>
      <p:ext uri="{BB962C8B-B14F-4D97-AF65-F5344CB8AC3E}">
        <p14:creationId xmlns:p14="http://schemas.microsoft.com/office/powerpoint/2010/main" val="165726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Datenübermittlung im Konzern</a:t>
            </a:r>
            <a:endParaRPr lang="de-DE" dirty="0"/>
          </a:p>
        </p:txBody>
      </p:sp>
      <p:sp>
        <p:nvSpPr>
          <p:cNvPr id="3" name="Inhaltsplatzhalter 2"/>
          <p:cNvSpPr>
            <a:spLocks noGrp="1"/>
          </p:cNvSpPr>
          <p:nvPr>
            <p:ph idx="1"/>
          </p:nvPr>
        </p:nvSpPr>
        <p:spPr/>
        <p:txBody>
          <a:bodyPr/>
          <a:lstStyle/>
          <a:p>
            <a:r>
              <a:rPr lang="de-DE" sz="1800" dirty="0" smtClean="0"/>
              <a:t>Kein Konzernprivileg! Datenschutzgrundverordnung?</a:t>
            </a:r>
          </a:p>
          <a:p>
            <a:r>
              <a:rPr lang="de-DE" sz="1800" dirty="0" smtClean="0"/>
              <a:t>Innerhalb der EU: 		</a:t>
            </a:r>
          </a:p>
          <a:p>
            <a:pPr>
              <a:spcBef>
                <a:spcPts val="0"/>
              </a:spcBef>
            </a:pPr>
            <a:r>
              <a:rPr lang="de-DE" sz="1800" dirty="0"/>
              <a:t>	</a:t>
            </a:r>
            <a:r>
              <a:rPr lang="de-DE" sz="1800" dirty="0" smtClean="0"/>
              <a:t>- Beschäftigungsverhältnis mit internationalem Bezug? 	</a:t>
            </a:r>
          </a:p>
          <a:p>
            <a:pPr>
              <a:spcBef>
                <a:spcPts val="0"/>
              </a:spcBef>
            </a:pPr>
            <a:r>
              <a:rPr lang="de-DE" sz="1800" dirty="0"/>
              <a:t>	</a:t>
            </a:r>
            <a:r>
              <a:rPr lang="de-DE" sz="1800" dirty="0" smtClean="0"/>
              <a:t>- </a:t>
            </a:r>
            <a:r>
              <a:rPr lang="de-DE" sz="1800" dirty="0" smtClean="0">
                <a:solidFill>
                  <a:srgbClr val="006AB2"/>
                </a:solidFill>
              </a:rPr>
              <a:t>Auftragsdatenverarbeitung</a:t>
            </a:r>
            <a:r>
              <a:rPr lang="de-DE" sz="1800" dirty="0" smtClean="0"/>
              <a:t> (§ 11 BDSG): AG bleibt verantwortlich</a:t>
            </a:r>
          </a:p>
          <a:p>
            <a:pPr>
              <a:spcBef>
                <a:spcPts val="0"/>
              </a:spcBef>
            </a:pPr>
            <a:r>
              <a:rPr lang="de-DE" sz="1800" dirty="0" smtClean="0"/>
              <a:t>	- </a:t>
            </a:r>
            <a:r>
              <a:rPr lang="de-DE" sz="1800" dirty="0" smtClean="0">
                <a:solidFill>
                  <a:srgbClr val="006AB2"/>
                </a:solidFill>
              </a:rPr>
              <a:t>Funktionsübertragung</a:t>
            </a:r>
            <a:r>
              <a:rPr lang="de-DE" sz="1800" dirty="0" smtClean="0"/>
              <a:t>: Rechtsgrundlage?</a:t>
            </a:r>
          </a:p>
          <a:p>
            <a:endParaRPr lang="de-DE" sz="1800" dirty="0" smtClean="0"/>
          </a:p>
          <a:p>
            <a:r>
              <a:rPr lang="de-DE" sz="1800" dirty="0" smtClean="0"/>
              <a:t>Außerhalb der EU: </a:t>
            </a:r>
            <a:r>
              <a:rPr lang="de-DE" sz="1800" dirty="0" smtClean="0">
                <a:solidFill>
                  <a:srgbClr val="006AB2"/>
                </a:solidFill>
              </a:rPr>
              <a:t>keine </a:t>
            </a:r>
            <a:r>
              <a:rPr lang="de-DE" sz="1800" dirty="0" smtClean="0"/>
              <a:t>Auftragsdatenverarbeitung</a:t>
            </a:r>
          </a:p>
          <a:p>
            <a:r>
              <a:rPr lang="de-DE" sz="1800" dirty="0" smtClean="0"/>
              <a:t>	1. zulässige Datenübermittlung bedarf Rechtsgrundlage: (BV)</a:t>
            </a:r>
          </a:p>
          <a:p>
            <a:r>
              <a:rPr lang="de-DE" sz="1800" dirty="0" smtClean="0"/>
              <a:t>	2. Angemessenes Datenschutzniveau: Safe Harbour an 			sich nicht ausreichend; EU-Standard-Vertragsklauseln</a:t>
            </a:r>
            <a:endParaRPr lang="de-DE" sz="1800"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14</a:t>
            </a:fld>
            <a:endParaRPr lang="de-DE" dirty="0"/>
          </a:p>
        </p:txBody>
      </p:sp>
    </p:spTree>
    <p:extLst>
      <p:ext uri="{BB962C8B-B14F-4D97-AF65-F5344CB8AC3E}">
        <p14:creationId xmlns:p14="http://schemas.microsoft.com/office/powerpoint/2010/main" val="2388967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Was könnte der BR regeln?</a:t>
            </a:r>
            <a:endParaRPr lang="de-DE" dirty="0"/>
          </a:p>
        </p:txBody>
      </p:sp>
      <p:sp>
        <p:nvSpPr>
          <p:cNvPr id="3" name="Inhaltsplatzhalter 2"/>
          <p:cNvSpPr>
            <a:spLocks noGrp="1"/>
          </p:cNvSpPr>
          <p:nvPr>
            <p:ph idx="1"/>
          </p:nvPr>
        </p:nvSpPr>
        <p:spPr>
          <a:xfrm>
            <a:off x="457200" y="2133600"/>
            <a:ext cx="8028042" cy="3992569"/>
          </a:xfrm>
        </p:spPr>
        <p:txBody>
          <a:bodyPr/>
          <a:lstStyle/>
          <a:p>
            <a:r>
              <a:rPr lang="de-DE" sz="1800" dirty="0" smtClean="0"/>
              <a:t>Compliance muss auch „</a:t>
            </a:r>
            <a:r>
              <a:rPr lang="de-DE" sz="1800" dirty="0" err="1" smtClean="0"/>
              <a:t>compliant</a:t>
            </a:r>
            <a:r>
              <a:rPr lang="de-DE" sz="1800" dirty="0" smtClean="0"/>
              <a:t>“ sein!!!!</a:t>
            </a:r>
            <a:endParaRPr lang="de-DE" sz="1800" dirty="0"/>
          </a:p>
          <a:p>
            <a:pPr marL="342900" indent="-342900">
              <a:buFontTx/>
              <a:buChar char="-"/>
            </a:pPr>
            <a:r>
              <a:rPr lang="de-DE" sz="1800" dirty="0" smtClean="0"/>
              <a:t>Nicht jedes Verhalten berührt Compliance</a:t>
            </a:r>
          </a:p>
          <a:p>
            <a:pPr marL="342900" indent="-342900">
              <a:buFontTx/>
              <a:buChar char="-"/>
            </a:pPr>
            <a:r>
              <a:rPr lang="de-DE" sz="1800" dirty="0" err="1" smtClean="0"/>
              <a:t>Grds</a:t>
            </a:r>
            <a:r>
              <a:rPr lang="de-DE" sz="1800" dirty="0" smtClean="0"/>
              <a:t>. vom Datenschutz einbringen: </a:t>
            </a:r>
            <a:r>
              <a:rPr lang="de-DE" sz="1800" dirty="0" smtClean="0">
                <a:solidFill>
                  <a:srgbClr val="006AB2"/>
                </a:solidFill>
              </a:rPr>
              <a:t>Datenvermeidung, Datensparsamkeit, Anonymisierung, Zweckbindung</a:t>
            </a:r>
          </a:p>
          <a:p>
            <a:pPr marL="342900" indent="-342900">
              <a:buFontTx/>
              <a:buChar char="-"/>
            </a:pPr>
            <a:r>
              <a:rPr lang="de-DE" sz="1800" dirty="0" smtClean="0"/>
              <a:t>Bagatellvergehen ausschließen</a:t>
            </a:r>
          </a:p>
          <a:p>
            <a:pPr marL="342900" indent="-342900">
              <a:buFontTx/>
              <a:buChar char="-"/>
            </a:pPr>
            <a:r>
              <a:rPr lang="de-DE" sz="1800" dirty="0" smtClean="0"/>
              <a:t>Strengen Maßstab der </a:t>
            </a:r>
            <a:r>
              <a:rPr lang="de-DE" sz="1800" dirty="0" smtClean="0">
                <a:solidFill>
                  <a:srgbClr val="006AB2"/>
                </a:solidFill>
              </a:rPr>
              <a:t>Erforderlichkeit </a:t>
            </a:r>
            <a:r>
              <a:rPr lang="de-DE" sz="1800" dirty="0" smtClean="0"/>
              <a:t>(Verhältnismäßigkeit)</a:t>
            </a:r>
          </a:p>
          <a:p>
            <a:pPr marL="342900" indent="-342900">
              <a:buFontTx/>
              <a:buChar char="-"/>
            </a:pPr>
            <a:r>
              <a:rPr lang="de-DE" sz="1800" dirty="0" smtClean="0"/>
              <a:t>Minimierung der Kontrollen und Überwachung: nur mit BR</a:t>
            </a:r>
          </a:p>
          <a:p>
            <a:pPr marL="342900" indent="-342900">
              <a:buFontTx/>
              <a:buChar char="-"/>
            </a:pPr>
            <a:r>
              <a:rPr lang="de-DE" sz="1800" dirty="0" smtClean="0"/>
              <a:t>Weiterbildung regeln</a:t>
            </a:r>
          </a:p>
          <a:p>
            <a:pPr marL="342900" indent="-342900">
              <a:buFontTx/>
              <a:buChar char="-"/>
            </a:pPr>
            <a:r>
              <a:rPr lang="de-DE" sz="1800" dirty="0" smtClean="0"/>
              <a:t>Personalplanung ansprechen bzw. regeln</a:t>
            </a:r>
          </a:p>
          <a:p>
            <a:pPr marL="342900" indent="-342900">
              <a:buFontTx/>
              <a:buChar char="-"/>
            </a:pPr>
            <a:r>
              <a:rPr lang="de-DE" sz="1800" dirty="0" err="1" smtClean="0"/>
              <a:t>Whistleblowing</a:t>
            </a:r>
            <a:r>
              <a:rPr lang="de-DE" sz="1800" dirty="0" smtClean="0"/>
              <a:t>? Schutz der „</a:t>
            </a:r>
            <a:r>
              <a:rPr lang="de-DE" sz="1800" dirty="0" err="1" smtClean="0"/>
              <a:t>Whistleblower</a:t>
            </a:r>
            <a:r>
              <a:rPr lang="de-DE" sz="1800" dirty="0" smtClean="0"/>
              <a:t>“ und der Beschuldigten</a:t>
            </a:r>
          </a:p>
          <a:p>
            <a:pPr marL="342900" indent="-342900">
              <a:buFontTx/>
              <a:buChar char="-"/>
            </a:pPr>
            <a:r>
              <a:rPr lang="de-DE" sz="1800" dirty="0" smtClean="0"/>
              <a:t>„Einhaltung von Gesetzen“- positiv für AN definieren</a:t>
            </a:r>
          </a:p>
          <a:p>
            <a:pPr marL="342900" indent="-342900">
              <a:buFontTx/>
              <a:buChar char="-"/>
            </a:pPr>
            <a:r>
              <a:rPr lang="de-DE" sz="1800" dirty="0" smtClean="0"/>
              <a:t>Beweisverwertungsverbot</a:t>
            </a:r>
          </a:p>
          <a:p>
            <a:pPr marL="342900" indent="-342900">
              <a:buFontTx/>
              <a:buChar char="-"/>
            </a:pPr>
            <a:r>
              <a:rPr lang="de-DE" sz="1800" dirty="0" smtClean="0"/>
              <a:t>Interne Kontrolle: nicht externer Dienstleister (Zeit, 25.9.14, S. 28 ff.)</a:t>
            </a:r>
          </a:p>
          <a:p>
            <a:endParaRPr lang="de-DE" sz="1800"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15</a:t>
            </a:fld>
            <a:endParaRPr lang="de-DE" dirty="0"/>
          </a:p>
        </p:txBody>
      </p:sp>
    </p:spTree>
    <p:extLst>
      <p:ext uri="{BB962C8B-B14F-4D97-AF65-F5344CB8AC3E}">
        <p14:creationId xmlns:p14="http://schemas.microsoft.com/office/powerpoint/2010/main" val="3370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endParaRPr lang="de-DE"/>
          </a:p>
        </p:txBody>
      </p:sp>
      <p:sp>
        <p:nvSpPr>
          <p:cNvPr id="3" name="Inhaltsplatzhalter 2"/>
          <p:cNvSpPr>
            <a:spLocks noGrp="1"/>
          </p:cNvSpPr>
          <p:nvPr>
            <p:ph idx="1"/>
          </p:nvPr>
        </p:nvSpPr>
        <p:spPr/>
        <p:txBody>
          <a:bodyPr/>
          <a:lstStyle/>
          <a:p>
            <a:pPr algn="ctr"/>
            <a:endParaRPr lang="de-DE" sz="2400" dirty="0" smtClean="0"/>
          </a:p>
          <a:p>
            <a:pPr algn="ctr"/>
            <a:endParaRPr lang="de-DE" sz="2400" dirty="0" smtClean="0"/>
          </a:p>
          <a:p>
            <a:pPr algn="ctr"/>
            <a:endParaRPr lang="de-DE" sz="2400" dirty="0"/>
          </a:p>
          <a:p>
            <a:pPr algn="ctr"/>
            <a:endParaRPr lang="de-DE" sz="2400" dirty="0" smtClean="0"/>
          </a:p>
          <a:p>
            <a:pPr algn="ctr"/>
            <a:r>
              <a:rPr lang="de-DE" sz="2400" dirty="0" smtClean="0"/>
              <a:t>Vielen Dank!</a:t>
            </a:r>
          </a:p>
          <a:p>
            <a:pPr algn="ctr"/>
            <a:endParaRPr lang="de-DE" sz="2400" dirty="0"/>
          </a:p>
          <a:p>
            <a:pPr algn="ctr"/>
            <a:r>
              <a:rPr lang="de-DE" sz="2400" dirty="0" smtClean="0"/>
              <a:t>Isabel Eder</a:t>
            </a:r>
          </a:p>
          <a:p>
            <a:pPr algn="ctr"/>
            <a:r>
              <a:rPr lang="de-DE" sz="2400" dirty="0" smtClean="0"/>
              <a:t>Abt. Mitbestimmung</a:t>
            </a:r>
          </a:p>
        </p:txBody>
      </p:sp>
      <p:sp>
        <p:nvSpPr>
          <p:cNvPr id="4" name="Textplatzhalter 3"/>
          <p:cNvSpPr>
            <a:spLocks noGrp="1"/>
          </p:cNvSpPr>
          <p:nvPr>
            <p:ph type="body" sz="quarter" idx="13"/>
          </p:nvPr>
        </p:nvSpPr>
        <p:spPr/>
        <p:txBody>
          <a:bodyPr/>
          <a:lstStyle/>
          <a:p>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248" y="1693172"/>
            <a:ext cx="3168352" cy="2239884"/>
          </a:xfrm>
          <a:prstGeom prst="rect">
            <a:avLst/>
          </a:prstGeom>
        </p:spPr>
      </p:pic>
      <p:sp>
        <p:nvSpPr>
          <p:cNvPr id="6" name="Foliennummernplatzhalter 5"/>
          <p:cNvSpPr>
            <a:spLocks noGrp="1"/>
          </p:cNvSpPr>
          <p:nvPr>
            <p:ph type="sldNum" sz="quarter" idx="14"/>
          </p:nvPr>
        </p:nvSpPr>
        <p:spPr/>
        <p:txBody>
          <a:bodyPr/>
          <a:lstStyle/>
          <a:p>
            <a:pPr>
              <a:defRPr/>
            </a:pPr>
            <a:fld id="{84082A1A-569A-4357-B6E3-B76C8DF19131}" type="slidenum">
              <a:rPr lang="de-DE" smtClean="0"/>
              <a:pPr>
                <a:defRPr/>
              </a:pPr>
              <a:t>16</a:t>
            </a:fld>
            <a:endParaRPr lang="de-DE" dirty="0"/>
          </a:p>
        </p:txBody>
      </p:sp>
    </p:spTree>
    <p:extLst>
      <p:ext uri="{BB962C8B-B14F-4D97-AF65-F5344CB8AC3E}">
        <p14:creationId xmlns:p14="http://schemas.microsoft.com/office/powerpoint/2010/main" val="2211502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err="1" smtClean="0"/>
              <a:t>Section</a:t>
            </a:r>
            <a:r>
              <a:rPr lang="de-DE" dirty="0" smtClean="0"/>
              <a:t> 404 im </a:t>
            </a:r>
            <a:r>
              <a:rPr lang="de-DE" dirty="0" err="1" smtClean="0"/>
              <a:t>Sarbanes</a:t>
            </a:r>
            <a:r>
              <a:rPr lang="de-DE" dirty="0" smtClean="0"/>
              <a:t> </a:t>
            </a:r>
            <a:r>
              <a:rPr lang="de-DE" dirty="0" err="1" smtClean="0"/>
              <a:t>and</a:t>
            </a:r>
            <a:r>
              <a:rPr lang="de-DE" dirty="0" smtClean="0"/>
              <a:t> </a:t>
            </a:r>
            <a:r>
              <a:rPr lang="de-DE" dirty="0" err="1" smtClean="0"/>
              <a:t>Oxley</a:t>
            </a:r>
            <a:r>
              <a:rPr lang="de-DE" dirty="0" smtClean="0"/>
              <a:t> Act</a:t>
            </a:r>
            <a:endParaRPr lang="de-DE" dirty="0"/>
          </a:p>
        </p:txBody>
      </p:sp>
      <p:pic>
        <p:nvPicPr>
          <p:cNvPr id="5" name="Inhaltsplatzhalter 4"/>
          <p:cNvPicPr>
            <a:picLocks noGrp="1" noChangeAspect="1"/>
          </p:cNvPicPr>
          <p:nvPr>
            <p:ph idx="1"/>
          </p:nvPr>
        </p:nvPicPr>
        <p:blipFill>
          <a:blip r:embed="rId3"/>
          <a:stretch>
            <a:fillRect/>
          </a:stretch>
        </p:blipFill>
        <p:spPr>
          <a:xfrm>
            <a:off x="457200" y="2095386"/>
            <a:ext cx="6327117" cy="4213934"/>
          </a:xfrm>
          <a:prstGeom prst="rect">
            <a:avLst/>
          </a:prstGeom>
        </p:spPr>
      </p:pic>
      <p:sp>
        <p:nvSpPr>
          <p:cNvPr id="4" name="Textplatzhalter 3"/>
          <p:cNvSpPr>
            <a:spLocks noGrp="1"/>
          </p:cNvSpPr>
          <p:nvPr>
            <p:ph type="body" sz="quarter" idx="13"/>
          </p:nvPr>
        </p:nvSpPr>
        <p:spPr/>
        <p:txBody>
          <a:bodyPr/>
          <a:lstStyle/>
          <a:p>
            <a:endParaRPr lang="de-DE"/>
          </a:p>
        </p:txBody>
      </p:sp>
      <p:sp>
        <p:nvSpPr>
          <p:cNvPr id="14" name="Textfeld 13"/>
          <p:cNvSpPr txBox="1"/>
          <p:nvPr/>
        </p:nvSpPr>
        <p:spPr>
          <a:xfrm>
            <a:off x="6948264" y="2852936"/>
            <a:ext cx="1928733" cy="1477328"/>
          </a:xfrm>
          <a:prstGeom prst="rect">
            <a:avLst/>
          </a:prstGeom>
          <a:noFill/>
        </p:spPr>
        <p:txBody>
          <a:bodyPr wrap="none" rtlCol="0">
            <a:spAutoFit/>
          </a:bodyPr>
          <a:lstStyle/>
          <a:p>
            <a:r>
              <a:rPr lang="de-DE" b="1" dirty="0" smtClean="0"/>
              <a:t>Internes</a:t>
            </a:r>
          </a:p>
          <a:p>
            <a:r>
              <a:rPr lang="de-DE" b="1" dirty="0" smtClean="0"/>
              <a:t>Kontrollsystem </a:t>
            </a:r>
          </a:p>
          <a:p>
            <a:r>
              <a:rPr lang="de-DE" b="1" dirty="0" smtClean="0"/>
              <a:t>bedeutet nicht </a:t>
            </a:r>
          </a:p>
          <a:p>
            <a:r>
              <a:rPr lang="de-DE" b="1" dirty="0" smtClean="0"/>
              <a:t>Komplettüber-</a:t>
            </a:r>
          </a:p>
          <a:p>
            <a:r>
              <a:rPr lang="de-DE" b="1" dirty="0" err="1" smtClean="0"/>
              <a:t>wachung</a:t>
            </a:r>
            <a:r>
              <a:rPr lang="de-DE" b="1" dirty="0" smtClean="0"/>
              <a:t>!</a:t>
            </a:r>
            <a:endParaRPr lang="de-DE" b="1" dirty="0"/>
          </a:p>
        </p:txBody>
      </p:sp>
      <p:cxnSp>
        <p:nvCxnSpPr>
          <p:cNvPr id="16" name="Gerade Verbindung mit Pfeil 15"/>
          <p:cNvCxnSpPr/>
          <p:nvPr/>
        </p:nvCxnSpPr>
        <p:spPr>
          <a:xfrm flipH="1">
            <a:off x="4231891" y="2996952"/>
            <a:ext cx="2716373"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 name="Ellipse 2"/>
          <p:cNvSpPr/>
          <p:nvPr/>
        </p:nvSpPr>
        <p:spPr>
          <a:xfrm>
            <a:off x="1619672" y="2708920"/>
            <a:ext cx="2448272" cy="648072"/>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Foliennummernplatzhalter 5"/>
          <p:cNvSpPr>
            <a:spLocks noGrp="1"/>
          </p:cNvSpPr>
          <p:nvPr>
            <p:ph type="sldNum" sz="quarter" idx="14"/>
          </p:nvPr>
        </p:nvSpPr>
        <p:spPr/>
        <p:txBody>
          <a:bodyPr/>
          <a:lstStyle/>
          <a:p>
            <a:pPr>
              <a:defRPr/>
            </a:pPr>
            <a:fld id="{84082A1A-569A-4357-B6E3-B76C8DF19131}" type="slidenum">
              <a:rPr lang="de-DE" smtClean="0"/>
              <a:pPr>
                <a:defRPr/>
              </a:pPr>
              <a:t>17</a:t>
            </a:fld>
            <a:endParaRPr lang="de-DE" dirty="0"/>
          </a:p>
        </p:txBody>
      </p:sp>
    </p:spTree>
    <p:extLst>
      <p:ext uri="{BB962C8B-B14F-4D97-AF65-F5344CB8AC3E}">
        <p14:creationId xmlns:p14="http://schemas.microsoft.com/office/powerpoint/2010/main" val="67724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6498" y="1219199"/>
            <a:ext cx="2328744" cy="4442049"/>
          </a:xfrm>
        </p:spPr>
        <p:txBody>
          <a:bodyPr/>
          <a:lstStyle/>
          <a:p>
            <a:r>
              <a:rPr lang="de-DE" sz="1800" b="0" dirty="0" smtClean="0">
                <a:solidFill>
                  <a:schemeClr val="tx1"/>
                </a:solidFill>
              </a:rPr>
              <a:t>Ethikkodex für SFO</a:t>
            </a:r>
            <a:br>
              <a:rPr lang="de-DE" sz="1800" b="0" dirty="0" smtClean="0">
                <a:solidFill>
                  <a:schemeClr val="tx1"/>
                </a:solidFill>
              </a:rPr>
            </a:br>
            <a:r>
              <a:rPr lang="de-DE" sz="1800" b="0" dirty="0">
                <a:solidFill>
                  <a:schemeClr val="tx1"/>
                </a:solidFill>
              </a:rPr>
              <a:t/>
            </a:r>
            <a:br>
              <a:rPr lang="de-DE" sz="1800" b="0" dirty="0">
                <a:solidFill>
                  <a:schemeClr val="tx1"/>
                </a:solidFill>
              </a:rPr>
            </a:br>
            <a:r>
              <a:rPr lang="de-DE" sz="1800" b="0" dirty="0" smtClean="0">
                <a:solidFill>
                  <a:schemeClr val="tx1"/>
                </a:solidFill>
              </a:rPr>
              <a:t/>
            </a:r>
            <a:br>
              <a:rPr lang="de-DE" sz="1800" b="0" dirty="0" smtClean="0">
                <a:solidFill>
                  <a:schemeClr val="tx1"/>
                </a:solidFill>
              </a:rPr>
            </a:br>
            <a:r>
              <a:rPr lang="de-DE" sz="1800" b="0" dirty="0">
                <a:solidFill>
                  <a:schemeClr val="tx1"/>
                </a:solidFill>
              </a:rPr>
              <a:t/>
            </a:r>
            <a:br>
              <a:rPr lang="de-DE" sz="1800" b="0" dirty="0">
                <a:solidFill>
                  <a:schemeClr val="tx1"/>
                </a:solidFill>
              </a:rPr>
            </a:br>
            <a:r>
              <a:rPr lang="de-DE" sz="1800" b="0" dirty="0" smtClean="0">
                <a:solidFill>
                  <a:schemeClr val="tx1"/>
                </a:solidFill>
              </a:rPr>
              <a:t/>
            </a:r>
            <a:br>
              <a:rPr lang="de-DE" sz="1800" b="0" dirty="0" smtClean="0">
                <a:solidFill>
                  <a:schemeClr val="tx1"/>
                </a:solidFill>
              </a:rPr>
            </a:br>
            <a:r>
              <a:rPr lang="de-DE" sz="1800" b="0" dirty="0">
                <a:solidFill>
                  <a:schemeClr val="tx1"/>
                </a:solidFill>
              </a:rPr>
              <a:t/>
            </a:r>
            <a:br>
              <a:rPr lang="de-DE" sz="1800" b="0" dirty="0">
                <a:solidFill>
                  <a:schemeClr val="tx1"/>
                </a:solidFill>
              </a:rPr>
            </a:br>
            <a:r>
              <a:rPr lang="de-DE" sz="1800" b="0" dirty="0" smtClean="0">
                <a:solidFill>
                  <a:schemeClr val="tx1"/>
                </a:solidFill>
              </a:rPr>
              <a:t/>
            </a:r>
            <a:br>
              <a:rPr lang="de-DE" sz="1800" b="0" dirty="0" smtClean="0">
                <a:solidFill>
                  <a:schemeClr val="tx1"/>
                </a:solidFill>
              </a:rPr>
            </a:br>
            <a:r>
              <a:rPr lang="de-DE" sz="1800" b="0" dirty="0">
                <a:solidFill>
                  <a:schemeClr val="tx1"/>
                </a:solidFill>
              </a:rPr>
              <a:t/>
            </a:r>
            <a:br>
              <a:rPr lang="de-DE" sz="1800" b="0" dirty="0">
                <a:solidFill>
                  <a:schemeClr val="tx1"/>
                </a:solidFill>
              </a:rPr>
            </a:br>
            <a:r>
              <a:rPr lang="de-DE" sz="1800" b="0" dirty="0" smtClean="0">
                <a:solidFill>
                  <a:schemeClr val="tx1"/>
                </a:solidFill>
              </a:rPr>
              <a:t/>
            </a:r>
            <a:br>
              <a:rPr lang="de-DE" sz="1800" b="0" dirty="0" smtClean="0">
                <a:solidFill>
                  <a:schemeClr val="tx1"/>
                </a:solidFill>
              </a:rPr>
            </a:br>
            <a:r>
              <a:rPr lang="de-DE" sz="1800" b="0" dirty="0">
                <a:solidFill>
                  <a:schemeClr val="tx1"/>
                </a:solidFill>
              </a:rPr>
              <a:t/>
            </a:r>
            <a:br>
              <a:rPr lang="de-DE" sz="1800" b="0" dirty="0">
                <a:solidFill>
                  <a:schemeClr val="tx1"/>
                </a:solidFill>
              </a:rPr>
            </a:br>
            <a:r>
              <a:rPr lang="de-DE" sz="1800" b="0" dirty="0" smtClean="0">
                <a:solidFill>
                  <a:schemeClr val="tx1"/>
                </a:solidFill>
              </a:rPr>
              <a:t/>
            </a:r>
            <a:br>
              <a:rPr lang="de-DE" sz="1800" b="0" dirty="0" smtClean="0">
                <a:solidFill>
                  <a:schemeClr val="tx1"/>
                </a:solidFill>
              </a:rPr>
            </a:br>
            <a:r>
              <a:rPr lang="de-DE" sz="1800" b="0" dirty="0" smtClean="0">
                <a:solidFill>
                  <a:schemeClr val="tx1"/>
                </a:solidFill>
              </a:rPr>
              <a:t>Compliance angesprochen</a:t>
            </a:r>
            <a:endParaRPr lang="de-DE" sz="1800" b="0" dirty="0">
              <a:solidFill>
                <a:schemeClr val="tx1"/>
              </a:solidFill>
            </a:endParaRPr>
          </a:p>
        </p:txBody>
      </p:sp>
      <p:pic>
        <p:nvPicPr>
          <p:cNvPr id="5" name="Inhaltsplatzhalter 4"/>
          <p:cNvPicPr>
            <a:picLocks noGrp="1" noChangeAspect="1"/>
          </p:cNvPicPr>
          <p:nvPr>
            <p:ph idx="1"/>
          </p:nvPr>
        </p:nvPicPr>
        <p:blipFill>
          <a:blip r:embed="rId3"/>
          <a:stretch>
            <a:fillRect/>
          </a:stretch>
        </p:blipFill>
        <p:spPr>
          <a:xfrm>
            <a:off x="428482" y="1052736"/>
            <a:ext cx="5748185" cy="3687763"/>
          </a:xfrm>
          <a:prstGeom prst="rect">
            <a:avLst/>
          </a:prstGeom>
        </p:spPr>
      </p:pic>
      <p:sp>
        <p:nvSpPr>
          <p:cNvPr id="4" name="Textplatzhalter 3"/>
          <p:cNvSpPr>
            <a:spLocks noGrp="1"/>
          </p:cNvSpPr>
          <p:nvPr>
            <p:ph type="body" sz="quarter" idx="13"/>
          </p:nvPr>
        </p:nvSpPr>
        <p:spPr/>
        <p:txBody>
          <a:bodyPr/>
          <a:lstStyle/>
          <a:p>
            <a:endParaRPr lang="de-DE"/>
          </a:p>
        </p:txBody>
      </p:sp>
      <p:pic>
        <p:nvPicPr>
          <p:cNvPr id="6" name="Grafik 5"/>
          <p:cNvPicPr>
            <a:picLocks noChangeAspect="1"/>
          </p:cNvPicPr>
          <p:nvPr/>
        </p:nvPicPr>
        <p:blipFill>
          <a:blip r:embed="rId4"/>
          <a:stretch>
            <a:fillRect/>
          </a:stretch>
        </p:blipFill>
        <p:spPr>
          <a:xfrm>
            <a:off x="777154" y="4702929"/>
            <a:ext cx="5379344" cy="1810545"/>
          </a:xfrm>
          <a:prstGeom prst="rect">
            <a:avLst/>
          </a:prstGeom>
        </p:spPr>
      </p:pic>
      <p:sp>
        <p:nvSpPr>
          <p:cNvPr id="14" name="Ellipse 13"/>
          <p:cNvSpPr/>
          <p:nvPr/>
        </p:nvSpPr>
        <p:spPr>
          <a:xfrm>
            <a:off x="457200" y="5157192"/>
            <a:ext cx="5842992" cy="64807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4"/>
          </p:nvPr>
        </p:nvSpPr>
        <p:spPr/>
        <p:txBody>
          <a:bodyPr/>
          <a:lstStyle/>
          <a:p>
            <a:pPr>
              <a:defRPr/>
            </a:pPr>
            <a:fld id="{84082A1A-569A-4357-B6E3-B76C8DF19131}" type="slidenum">
              <a:rPr lang="de-DE" smtClean="0"/>
              <a:pPr>
                <a:defRPr/>
              </a:pPr>
              <a:t>18</a:t>
            </a:fld>
            <a:endParaRPr lang="de-DE" dirty="0"/>
          </a:p>
        </p:txBody>
      </p:sp>
    </p:spTree>
    <p:extLst>
      <p:ext uri="{BB962C8B-B14F-4D97-AF65-F5344CB8AC3E}">
        <p14:creationId xmlns:p14="http://schemas.microsoft.com/office/powerpoint/2010/main" val="65615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028042" cy="914400"/>
          </a:xfrm>
        </p:spPr>
        <p:txBody>
          <a:bodyPr/>
          <a:lstStyle/>
          <a:p>
            <a:r>
              <a:rPr lang="de-DE" dirty="0" smtClean="0"/>
              <a:t>New York Stock Exchange </a:t>
            </a:r>
            <a:r>
              <a:rPr lang="de-DE" dirty="0" err="1" smtClean="0"/>
              <a:t>Listed</a:t>
            </a:r>
            <a:r>
              <a:rPr lang="de-DE" dirty="0" smtClean="0"/>
              <a:t> Company Manuals</a:t>
            </a:r>
            <a:endParaRPr lang="de-DE" dirty="0"/>
          </a:p>
        </p:txBody>
      </p:sp>
      <p:pic>
        <p:nvPicPr>
          <p:cNvPr id="5" name="Inhaltsplatzhalter 4"/>
          <p:cNvPicPr>
            <a:picLocks noGrp="1" noChangeAspect="1"/>
          </p:cNvPicPr>
          <p:nvPr>
            <p:ph idx="1"/>
          </p:nvPr>
        </p:nvPicPr>
        <p:blipFill>
          <a:blip r:embed="rId3"/>
          <a:stretch>
            <a:fillRect/>
          </a:stretch>
        </p:blipFill>
        <p:spPr>
          <a:xfrm>
            <a:off x="251520" y="1988840"/>
            <a:ext cx="8784976" cy="3996681"/>
          </a:xfrm>
          <a:prstGeom prst="rect">
            <a:avLst/>
          </a:prstGeom>
        </p:spPr>
      </p:pic>
      <p:sp>
        <p:nvSpPr>
          <p:cNvPr id="4" name="Textplatzhalter 3"/>
          <p:cNvSpPr>
            <a:spLocks noGrp="1"/>
          </p:cNvSpPr>
          <p:nvPr>
            <p:ph type="body" sz="quarter" idx="13"/>
          </p:nvPr>
        </p:nvSpPr>
        <p:spPr/>
        <p:txBody>
          <a:bodyPr/>
          <a:lstStyle/>
          <a:p>
            <a:endParaRPr lang="de-DE"/>
          </a:p>
        </p:txBody>
      </p:sp>
      <p:sp>
        <p:nvSpPr>
          <p:cNvPr id="3" name="Foliennummernplatzhalter 2"/>
          <p:cNvSpPr>
            <a:spLocks noGrp="1"/>
          </p:cNvSpPr>
          <p:nvPr>
            <p:ph type="sldNum" sz="quarter" idx="14"/>
          </p:nvPr>
        </p:nvSpPr>
        <p:spPr/>
        <p:txBody>
          <a:bodyPr/>
          <a:lstStyle/>
          <a:p>
            <a:pPr>
              <a:defRPr/>
            </a:pPr>
            <a:fld id="{84082A1A-569A-4357-B6E3-B76C8DF19131}" type="slidenum">
              <a:rPr lang="de-DE" smtClean="0"/>
              <a:pPr>
                <a:defRPr/>
              </a:pPr>
              <a:t>19</a:t>
            </a:fld>
            <a:endParaRPr lang="de-DE" dirty="0"/>
          </a:p>
        </p:txBody>
      </p:sp>
    </p:spTree>
    <p:extLst>
      <p:ext uri="{BB962C8B-B14F-4D97-AF65-F5344CB8AC3E}">
        <p14:creationId xmlns:p14="http://schemas.microsoft.com/office/powerpoint/2010/main" val="9374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Fragen für Betriebsräte:</a:t>
            </a:r>
            <a:endParaRPr lang="de-DE" dirty="0"/>
          </a:p>
        </p:txBody>
      </p:sp>
      <p:sp>
        <p:nvSpPr>
          <p:cNvPr id="3" name="Inhaltsplatzhalter 2"/>
          <p:cNvSpPr>
            <a:spLocks noGrp="1"/>
          </p:cNvSpPr>
          <p:nvPr>
            <p:ph idx="1"/>
          </p:nvPr>
        </p:nvSpPr>
        <p:spPr/>
        <p:txBody>
          <a:bodyPr/>
          <a:lstStyle/>
          <a:p>
            <a:r>
              <a:rPr lang="de-DE" dirty="0" smtClean="0"/>
              <a:t>Was ist Compliance?</a:t>
            </a:r>
          </a:p>
          <a:p>
            <a:r>
              <a:rPr lang="de-DE" dirty="0" smtClean="0"/>
              <a:t>Was gilt in Deutschland?</a:t>
            </a:r>
          </a:p>
          <a:p>
            <a:r>
              <a:rPr lang="de-DE" dirty="0" smtClean="0"/>
              <a:t>Was beinhaltet Compliance?</a:t>
            </a:r>
          </a:p>
          <a:p>
            <a:r>
              <a:rPr lang="de-DE" dirty="0" smtClean="0"/>
              <a:t>Welche Rechte hat der Betriebsrat</a:t>
            </a:r>
          </a:p>
          <a:p>
            <a:r>
              <a:rPr lang="de-DE" dirty="0" smtClean="0"/>
              <a:t>Kann und sollte ich eine Betriebsvereinbarung abschließen?</a:t>
            </a:r>
          </a:p>
          <a:p>
            <a:r>
              <a:rPr lang="de-DE" dirty="0" smtClean="0"/>
              <a:t>Was sagt das Bundesdatenschutzgesetz?</a:t>
            </a:r>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2</a:t>
            </a:fld>
            <a:endParaRPr lang="de-DE" dirty="0"/>
          </a:p>
        </p:txBody>
      </p:sp>
    </p:spTree>
    <p:extLst>
      <p:ext uri="{BB962C8B-B14F-4D97-AF65-F5344CB8AC3E}">
        <p14:creationId xmlns:p14="http://schemas.microsoft.com/office/powerpoint/2010/main" val="335541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Weiterführend….</a:t>
            </a:r>
            <a:endParaRPr lang="de-DE" dirty="0"/>
          </a:p>
        </p:txBody>
      </p:sp>
      <p:pic>
        <p:nvPicPr>
          <p:cNvPr id="5" name="Inhaltsplatzhalter 4"/>
          <p:cNvPicPr>
            <a:picLocks noGrp="1" noChangeAspect="1"/>
          </p:cNvPicPr>
          <p:nvPr>
            <p:ph idx="1"/>
          </p:nvPr>
        </p:nvPicPr>
        <p:blipFill>
          <a:blip r:embed="rId3"/>
          <a:stretch>
            <a:fillRect/>
          </a:stretch>
        </p:blipFill>
        <p:spPr>
          <a:xfrm>
            <a:off x="246351" y="2559590"/>
            <a:ext cx="8662577" cy="2957642"/>
          </a:xfrm>
          <a:prstGeom prst="rect">
            <a:avLst/>
          </a:prstGeom>
        </p:spPr>
      </p:pic>
      <p:sp>
        <p:nvSpPr>
          <p:cNvPr id="4" name="Textplatzhalter 3"/>
          <p:cNvSpPr>
            <a:spLocks noGrp="1"/>
          </p:cNvSpPr>
          <p:nvPr>
            <p:ph type="body" sz="quarter" idx="13"/>
          </p:nvPr>
        </p:nvSpPr>
        <p:spPr/>
        <p:txBody>
          <a:bodyPr/>
          <a:lstStyle/>
          <a:p>
            <a:endParaRPr lang="de-DE"/>
          </a:p>
        </p:txBody>
      </p:sp>
      <p:sp>
        <p:nvSpPr>
          <p:cNvPr id="3" name="Foliennummernplatzhalter 2"/>
          <p:cNvSpPr>
            <a:spLocks noGrp="1"/>
          </p:cNvSpPr>
          <p:nvPr>
            <p:ph type="sldNum" sz="quarter" idx="14"/>
          </p:nvPr>
        </p:nvSpPr>
        <p:spPr/>
        <p:txBody>
          <a:bodyPr/>
          <a:lstStyle/>
          <a:p>
            <a:pPr>
              <a:defRPr/>
            </a:pPr>
            <a:fld id="{84082A1A-569A-4357-B6E3-B76C8DF19131}" type="slidenum">
              <a:rPr lang="de-DE" smtClean="0"/>
              <a:pPr>
                <a:defRPr/>
              </a:pPr>
              <a:t>20</a:t>
            </a:fld>
            <a:endParaRPr lang="de-DE" dirty="0"/>
          </a:p>
        </p:txBody>
      </p:sp>
    </p:spTree>
    <p:extLst>
      <p:ext uri="{BB962C8B-B14F-4D97-AF65-F5344CB8AC3E}">
        <p14:creationId xmlns:p14="http://schemas.microsoft.com/office/powerpoint/2010/main" val="327448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Compliance aus BR-Sicht: Pro und Contra</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024471847"/>
              </p:ext>
            </p:extLst>
          </p:nvPr>
        </p:nvGraphicFramePr>
        <p:xfrm>
          <a:off x="457200" y="2438400"/>
          <a:ext cx="8027988" cy="3403600"/>
        </p:xfrm>
        <a:graphic>
          <a:graphicData uri="http://schemas.openxmlformats.org/drawingml/2006/table">
            <a:tbl>
              <a:tblPr firstRow="1" bandRow="1">
                <a:tableStyleId>{5C22544A-7EE6-4342-B048-85BDC9FD1C3A}</a:tableStyleId>
              </a:tblPr>
              <a:tblGrid>
                <a:gridCol w="4013994"/>
                <a:gridCol w="4013994"/>
              </a:tblGrid>
              <a:tr h="370840">
                <a:tc>
                  <a:txBody>
                    <a:bodyPr/>
                    <a:lstStyle/>
                    <a:p>
                      <a:r>
                        <a:rPr lang="de-DE" dirty="0" smtClean="0"/>
                        <a:t>Pro</a:t>
                      </a:r>
                      <a:endParaRPr lang="de-DE" dirty="0"/>
                    </a:p>
                  </a:txBody>
                  <a:tcPr/>
                </a:tc>
                <a:tc>
                  <a:txBody>
                    <a:bodyPr/>
                    <a:lstStyle/>
                    <a:p>
                      <a:r>
                        <a:rPr lang="de-DE" dirty="0" smtClean="0"/>
                        <a:t>Contra</a:t>
                      </a:r>
                      <a:endParaRPr lang="de-DE" dirty="0"/>
                    </a:p>
                  </a:txBody>
                  <a:tcPr/>
                </a:tc>
              </a:tr>
              <a:tr h="370840">
                <a:tc>
                  <a:txBody>
                    <a:bodyPr/>
                    <a:lstStyle/>
                    <a:p>
                      <a:r>
                        <a:rPr lang="de-DE" dirty="0" smtClean="0"/>
                        <a:t>Transparenz</a:t>
                      </a:r>
                      <a:endParaRPr lang="de-DE" dirty="0"/>
                    </a:p>
                  </a:txBody>
                  <a:tcPr/>
                </a:tc>
                <a:tc>
                  <a:txBody>
                    <a:bodyPr/>
                    <a:lstStyle/>
                    <a:p>
                      <a:r>
                        <a:rPr lang="de-DE" dirty="0" smtClean="0"/>
                        <a:t>Denunziationsverpflichtungen</a:t>
                      </a:r>
                      <a:endParaRPr lang="de-DE" dirty="0"/>
                    </a:p>
                  </a:txBody>
                  <a:tcPr/>
                </a:tc>
              </a:tr>
              <a:tr h="370840">
                <a:tc>
                  <a:txBody>
                    <a:bodyPr/>
                    <a:lstStyle/>
                    <a:p>
                      <a:r>
                        <a:rPr lang="de-DE" dirty="0" smtClean="0"/>
                        <a:t>Vetternwirtschaft</a:t>
                      </a:r>
                      <a:r>
                        <a:rPr lang="de-DE" baseline="0" dirty="0" smtClean="0"/>
                        <a:t> unterbinden</a:t>
                      </a:r>
                      <a:endParaRPr lang="de-DE" dirty="0"/>
                    </a:p>
                  </a:txBody>
                  <a:tcPr/>
                </a:tc>
                <a:tc>
                  <a:txBody>
                    <a:bodyPr/>
                    <a:lstStyle/>
                    <a:p>
                      <a:r>
                        <a:rPr lang="de-DE" dirty="0" smtClean="0"/>
                        <a:t>Abwälzung der Haftung auf AN</a:t>
                      </a:r>
                      <a:endParaRPr lang="de-DE" dirty="0"/>
                    </a:p>
                  </a:txBody>
                  <a:tcPr/>
                </a:tc>
              </a:tr>
              <a:tr h="370840">
                <a:tc>
                  <a:txBody>
                    <a:bodyPr/>
                    <a:lstStyle/>
                    <a:p>
                      <a:r>
                        <a:rPr lang="de-DE" dirty="0" smtClean="0"/>
                        <a:t>Gestaltungsmöglichkeit</a:t>
                      </a:r>
                      <a:r>
                        <a:rPr lang="de-DE" baseline="0" dirty="0" smtClean="0"/>
                        <a:t> über BetrVG hinaus</a:t>
                      </a:r>
                      <a:endParaRPr lang="de-DE" dirty="0"/>
                    </a:p>
                  </a:txBody>
                  <a:tcPr/>
                </a:tc>
                <a:tc>
                  <a:txBody>
                    <a:bodyPr/>
                    <a:lstStyle/>
                    <a:p>
                      <a:r>
                        <a:rPr lang="de-DE" dirty="0" smtClean="0"/>
                        <a:t>Riesige Mengen an Daten</a:t>
                      </a:r>
                      <a:endParaRPr lang="de-DE" dirty="0"/>
                    </a:p>
                  </a:txBody>
                  <a:tcPr/>
                </a:tc>
              </a:tr>
              <a:tr h="370840">
                <a:tc>
                  <a:txBody>
                    <a:bodyPr/>
                    <a:lstStyle/>
                    <a:p>
                      <a:r>
                        <a:rPr lang="de-DE" dirty="0" smtClean="0"/>
                        <a:t>Compliance definieren: Arbeitsrecht,</a:t>
                      </a:r>
                      <a:r>
                        <a:rPr lang="de-DE" baseline="0" dirty="0" smtClean="0"/>
                        <a:t> Arbeitsschutz, Datenschutzes, BetrVG</a:t>
                      </a:r>
                    </a:p>
                  </a:txBody>
                  <a:tcPr/>
                </a:tc>
                <a:tc>
                  <a:txBody>
                    <a:bodyPr/>
                    <a:lstStyle/>
                    <a:p>
                      <a:endParaRPr lang="de-DE" dirty="0"/>
                    </a:p>
                  </a:txBody>
                  <a:tcPr/>
                </a:tc>
              </a:tr>
              <a:tr h="370840">
                <a:tc>
                  <a:txBody>
                    <a:bodyPr/>
                    <a:lstStyle/>
                    <a:p>
                      <a:r>
                        <a:rPr lang="de-DE" baseline="0" dirty="0" smtClean="0"/>
                        <a:t>Compliance muss </a:t>
                      </a:r>
                      <a:r>
                        <a:rPr lang="de-DE" baseline="0" dirty="0" err="1" smtClean="0"/>
                        <a:t>compliant</a:t>
                      </a:r>
                      <a:r>
                        <a:rPr lang="de-DE" baseline="0" dirty="0" smtClean="0"/>
                        <a:t> sein</a:t>
                      </a:r>
                    </a:p>
                  </a:txBody>
                  <a:tcPr/>
                </a:tc>
                <a:tc>
                  <a:txBody>
                    <a:bodyPr/>
                    <a:lstStyle/>
                    <a:p>
                      <a:endParaRPr lang="de-DE" dirty="0"/>
                    </a:p>
                  </a:txBody>
                  <a:tcPr/>
                </a:tc>
              </a:tr>
              <a:tr h="370840">
                <a:tc>
                  <a:txBody>
                    <a:bodyPr/>
                    <a:lstStyle/>
                    <a:p>
                      <a:r>
                        <a:rPr lang="de-DE" baseline="0" dirty="0" smtClean="0"/>
                        <a:t>Vorstand haftet für Einhaltung von Regelungen z.B. Arbeitsschutz</a:t>
                      </a:r>
                    </a:p>
                  </a:txBody>
                  <a:tcPr/>
                </a:tc>
                <a:tc>
                  <a:txBody>
                    <a:bodyPr/>
                    <a:lstStyle/>
                    <a:p>
                      <a:endParaRPr lang="de-DE" dirty="0"/>
                    </a:p>
                  </a:txBody>
                  <a:tcPr/>
                </a:tc>
              </a:tr>
            </a:tbl>
          </a:graphicData>
        </a:graphic>
      </p:graphicFrame>
      <p:sp>
        <p:nvSpPr>
          <p:cNvPr id="4" name="Textplatzhalter 3"/>
          <p:cNvSpPr>
            <a:spLocks noGrp="1"/>
          </p:cNvSpPr>
          <p:nvPr>
            <p:ph type="body" sz="quarter" idx="13"/>
          </p:nvPr>
        </p:nvSpPr>
        <p:spPr/>
        <p:txBody>
          <a:bodyPr/>
          <a:lstStyle/>
          <a:p>
            <a:endParaRPr lang="de-DE"/>
          </a:p>
        </p:txBody>
      </p:sp>
      <p:sp>
        <p:nvSpPr>
          <p:cNvPr id="3" name="Foliennummernplatzhalter 2"/>
          <p:cNvSpPr>
            <a:spLocks noGrp="1"/>
          </p:cNvSpPr>
          <p:nvPr>
            <p:ph type="sldNum" sz="quarter" idx="14"/>
          </p:nvPr>
        </p:nvSpPr>
        <p:spPr/>
        <p:txBody>
          <a:bodyPr/>
          <a:lstStyle/>
          <a:p>
            <a:pPr>
              <a:defRPr/>
            </a:pPr>
            <a:fld id="{84082A1A-569A-4357-B6E3-B76C8DF19131}" type="slidenum">
              <a:rPr lang="de-DE" smtClean="0"/>
              <a:pPr>
                <a:defRPr/>
              </a:pPr>
              <a:t>21</a:t>
            </a:fld>
            <a:endParaRPr lang="de-DE" dirty="0"/>
          </a:p>
        </p:txBody>
      </p:sp>
    </p:spTree>
    <p:extLst>
      <p:ext uri="{BB962C8B-B14F-4D97-AF65-F5344CB8AC3E}">
        <p14:creationId xmlns:p14="http://schemas.microsoft.com/office/powerpoint/2010/main" val="390280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Standards bei Compliance</a:t>
            </a:r>
            <a:endParaRPr lang="de-DE" dirty="0"/>
          </a:p>
        </p:txBody>
      </p:sp>
      <p:sp>
        <p:nvSpPr>
          <p:cNvPr id="3" name="Inhaltsplatzhalter 2"/>
          <p:cNvSpPr>
            <a:spLocks noGrp="1"/>
          </p:cNvSpPr>
          <p:nvPr>
            <p:ph idx="1"/>
          </p:nvPr>
        </p:nvSpPr>
        <p:spPr/>
        <p:txBody>
          <a:bodyPr/>
          <a:lstStyle/>
          <a:p>
            <a:r>
              <a:rPr lang="de-DE" dirty="0" smtClean="0"/>
              <a:t>COSO: Compliance ist als einer von drei Bereichen des Unternehmens-Risikomanagements definiert</a:t>
            </a:r>
          </a:p>
          <a:p>
            <a:endParaRPr lang="de-DE" dirty="0" smtClean="0"/>
          </a:p>
          <a:p>
            <a:r>
              <a:rPr lang="de-DE" dirty="0" smtClean="0"/>
              <a:t>TR CMS 101:2011 Standard für Compliance Management Systeme (TÜV Rheinland)</a:t>
            </a:r>
            <a:endParaRPr lang="de-DE" dirty="0"/>
          </a:p>
          <a:p>
            <a:endParaRPr lang="de-DE" dirty="0"/>
          </a:p>
          <a:p>
            <a:r>
              <a:rPr lang="de-DE" dirty="0" smtClean="0"/>
              <a:t>ISO 26000</a:t>
            </a:r>
            <a:endParaRPr lang="de-DE"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22</a:t>
            </a:fld>
            <a:endParaRPr lang="de-DE" dirty="0"/>
          </a:p>
        </p:txBody>
      </p:sp>
    </p:spTree>
    <p:extLst>
      <p:ext uri="{BB962C8B-B14F-4D97-AF65-F5344CB8AC3E}">
        <p14:creationId xmlns:p14="http://schemas.microsoft.com/office/powerpoint/2010/main" val="346416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Gründe für Compliance</a:t>
            </a:r>
            <a:endParaRPr lang="de-DE" dirty="0"/>
          </a:p>
        </p:txBody>
      </p:sp>
      <p:sp>
        <p:nvSpPr>
          <p:cNvPr id="3" name="Inhaltsplatzhalter 2"/>
          <p:cNvSpPr>
            <a:spLocks noGrp="1"/>
          </p:cNvSpPr>
          <p:nvPr>
            <p:ph idx="1"/>
          </p:nvPr>
        </p:nvSpPr>
        <p:spPr>
          <a:xfrm>
            <a:off x="457200" y="2438406"/>
            <a:ext cx="8291264" cy="3687763"/>
          </a:xfrm>
        </p:spPr>
        <p:txBody>
          <a:bodyPr/>
          <a:lstStyle/>
          <a:p>
            <a:r>
              <a:rPr lang="de-DE" dirty="0" smtClean="0"/>
              <a:t>Unternehmen: </a:t>
            </a:r>
          </a:p>
          <a:p>
            <a:r>
              <a:rPr lang="de-DE" dirty="0"/>
              <a:t>	</a:t>
            </a:r>
            <a:r>
              <a:rPr lang="de-DE" dirty="0" smtClean="0"/>
              <a:t>Amerikanische Börse: </a:t>
            </a:r>
            <a:r>
              <a:rPr lang="de-DE" dirty="0" err="1" smtClean="0"/>
              <a:t>Sarbanes</a:t>
            </a:r>
            <a:r>
              <a:rPr lang="de-DE" dirty="0" smtClean="0"/>
              <a:t> </a:t>
            </a:r>
            <a:r>
              <a:rPr lang="de-DE" dirty="0" err="1" smtClean="0"/>
              <a:t>Oxley</a:t>
            </a:r>
            <a:r>
              <a:rPr lang="de-DE" dirty="0" smtClean="0"/>
              <a:t> Act</a:t>
            </a:r>
          </a:p>
          <a:p>
            <a:r>
              <a:rPr lang="de-DE" dirty="0"/>
              <a:t>	</a:t>
            </a:r>
            <a:r>
              <a:rPr lang="de-DE" dirty="0" smtClean="0"/>
              <a:t>Compliance kostet weniger als nicht regelkonformes 	Verhalten (Bußgelder, Imageschaden)</a:t>
            </a:r>
          </a:p>
          <a:p>
            <a:r>
              <a:rPr lang="de-DE" dirty="0" smtClean="0"/>
              <a:t>	Verantwortung auf Zulieferer, Kunden, Beschäftigte abwälzen</a:t>
            </a:r>
          </a:p>
          <a:p>
            <a:endParaRPr lang="de-DE" dirty="0"/>
          </a:p>
          <a:p>
            <a:r>
              <a:rPr lang="de-DE" dirty="0" smtClean="0"/>
              <a:t>Betriebsräte:</a:t>
            </a:r>
          </a:p>
          <a:p>
            <a:r>
              <a:rPr lang="de-DE" dirty="0"/>
              <a:t>	</a:t>
            </a:r>
            <a:r>
              <a:rPr lang="de-DE" dirty="0" smtClean="0"/>
              <a:t>Transparenz, Vetternwirtschaft unterbinden</a:t>
            </a:r>
          </a:p>
          <a:p>
            <a:r>
              <a:rPr lang="de-DE" dirty="0"/>
              <a:t>	</a:t>
            </a:r>
            <a:r>
              <a:rPr lang="de-DE" dirty="0" smtClean="0"/>
              <a:t>gestaltend über Mitbestimmung hinaus</a:t>
            </a:r>
          </a:p>
          <a:p>
            <a:r>
              <a:rPr lang="de-DE" dirty="0"/>
              <a:t>	</a:t>
            </a:r>
            <a:r>
              <a:rPr lang="de-DE" dirty="0" smtClean="0"/>
              <a:t>„Compliance“ arbeitnehmerfreundlich festlegen</a:t>
            </a:r>
            <a:endParaRPr lang="de-DE" dirty="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23</a:t>
            </a:fld>
            <a:endParaRPr lang="de-DE" dirty="0"/>
          </a:p>
        </p:txBody>
      </p:sp>
    </p:spTree>
    <p:extLst>
      <p:ext uri="{BB962C8B-B14F-4D97-AF65-F5344CB8AC3E}">
        <p14:creationId xmlns:p14="http://schemas.microsoft.com/office/powerpoint/2010/main" val="371346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5"/>
          <p:cNvSpPr>
            <a:spLocks noGrp="1"/>
          </p:cNvSpPr>
          <p:nvPr>
            <p:ph type="title"/>
          </p:nvPr>
        </p:nvSpPr>
        <p:spPr>
          <a:xfrm>
            <a:off x="457201" y="1219200"/>
            <a:ext cx="8027988" cy="914400"/>
          </a:xfrm>
        </p:spPr>
        <p:txBody>
          <a:bodyPr/>
          <a:lstStyle/>
          <a:p>
            <a:r>
              <a:rPr lang="de-DE" dirty="0" smtClean="0">
                <a:latin typeface="Arial" charset="0"/>
                <a:cs typeface="Arial" charset="0"/>
              </a:rPr>
              <a:t>Begriff: Compliance</a:t>
            </a:r>
          </a:p>
        </p:txBody>
      </p:sp>
      <p:sp>
        <p:nvSpPr>
          <p:cNvPr id="12290" name="Inhaltsplatzhalter 6"/>
          <p:cNvSpPr>
            <a:spLocks noGrp="1"/>
          </p:cNvSpPr>
          <p:nvPr>
            <p:ph idx="1"/>
          </p:nvPr>
        </p:nvSpPr>
        <p:spPr>
          <a:xfrm>
            <a:off x="457201" y="2438405"/>
            <a:ext cx="8027988" cy="3687763"/>
          </a:xfrm>
        </p:spPr>
        <p:txBody>
          <a:bodyPr/>
          <a:lstStyle/>
          <a:p>
            <a:r>
              <a:rPr lang="de-DE" sz="1800" u="sng" dirty="0" smtClean="0">
                <a:latin typeface="Arial" charset="0"/>
                <a:cs typeface="Arial" charset="0"/>
              </a:rPr>
              <a:t>Deutscher Corporate </a:t>
            </a:r>
            <a:r>
              <a:rPr lang="de-DE" sz="1800" u="sng" dirty="0" err="1" smtClean="0">
                <a:latin typeface="Arial" charset="0"/>
                <a:cs typeface="Arial" charset="0"/>
              </a:rPr>
              <a:t>Governance</a:t>
            </a:r>
            <a:r>
              <a:rPr lang="de-DE" sz="1800" u="sng" dirty="0" smtClean="0">
                <a:latin typeface="Arial" charset="0"/>
                <a:cs typeface="Arial" charset="0"/>
              </a:rPr>
              <a:t> Kodex 2013 (kein Gesetz)</a:t>
            </a:r>
            <a:r>
              <a:rPr lang="de-DE" sz="1800" dirty="0" smtClean="0">
                <a:latin typeface="Arial" charset="0"/>
                <a:cs typeface="Arial" charset="0"/>
              </a:rPr>
              <a:t>: </a:t>
            </a:r>
          </a:p>
          <a:p>
            <a:r>
              <a:rPr lang="de-DE" sz="1800" dirty="0" smtClean="0">
                <a:latin typeface="Arial" charset="0"/>
                <a:cs typeface="Arial" charset="0"/>
              </a:rPr>
              <a:t>	</a:t>
            </a:r>
          </a:p>
          <a:p>
            <a:r>
              <a:rPr lang="de-DE" sz="1800" dirty="0" smtClean="0">
                <a:latin typeface="Arial" charset="0"/>
                <a:cs typeface="Arial" charset="0"/>
              </a:rPr>
              <a:t>„Der Vorstand hat für die </a:t>
            </a:r>
            <a:r>
              <a:rPr lang="de-DE" sz="1800" dirty="0" smtClean="0">
                <a:solidFill>
                  <a:srgbClr val="006AB2"/>
                </a:solidFill>
                <a:latin typeface="Arial" charset="0"/>
                <a:cs typeface="Arial" charset="0"/>
              </a:rPr>
              <a:t>Einhaltung der gesetzlichen Bestimmungen </a:t>
            </a:r>
            <a:r>
              <a:rPr lang="de-DE" sz="1800" dirty="0" smtClean="0">
                <a:latin typeface="Arial" charset="0"/>
                <a:cs typeface="Arial" charset="0"/>
              </a:rPr>
              <a:t>und der </a:t>
            </a:r>
            <a:r>
              <a:rPr lang="de-DE" sz="1800" dirty="0" smtClean="0">
                <a:solidFill>
                  <a:srgbClr val="006AB2"/>
                </a:solidFill>
                <a:latin typeface="Arial" charset="0"/>
                <a:cs typeface="Arial" charset="0"/>
              </a:rPr>
              <a:t>unternehmensinternen Richtlinien </a:t>
            </a:r>
            <a:r>
              <a:rPr lang="de-DE" sz="1800" dirty="0" smtClean="0">
                <a:latin typeface="Arial" charset="0"/>
                <a:cs typeface="Arial" charset="0"/>
              </a:rPr>
              <a:t>zu 	sorgen und wirkt auf deren Beachtung durch die Konzernunternehmen hin (Compliance).“</a:t>
            </a:r>
          </a:p>
          <a:p>
            <a:endParaRPr lang="de-DE" sz="1800" dirty="0">
              <a:latin typeface="Arial" charset="0"/>
              <a:cs typeface="Arial" charset="0"/>
            </a:endParaRPr>
          </a:p>
        </p:txBody>
      </p:sp>
      <p:sp>
        <p:nvSpPr>
          <p:cNvPr id="12291" name="Textplatzhalter 7"/>
          <p:cNvSpPr>
            <a:spLocks noGrp="1"/>
          </p:cNvSpPr>
          <p:nvPr>
            <p:ph type="body" sz="quarter" idx="13"/>
          </p:nvPr>
        </p:nvSpPr>
        <p:spPr/>
        <p:txBody>
          <a:bodyPr/>
          <a:lstStyle/>
          <a:p>
            <a:endParaRPr lang="de-DE" smtClean="0">
              <a:latin typeface="Arial" charset="0"/>
              <a:cs typeface="Arial" charset="0"/>
            </a:endParaRPr>
          </a:p>
        </p:txBody>
      </p:sp>
      <p:sp>
        <p:nvSpPr>
          <p:cNvPr id="2" name="Textfeld 1"/>
          <p:cNvSpPr txBox="1"/>
          <p:nvPr/>
        </p:nvSpPr>
        <p:spPr>
          <a:xfrm>
            <a:off x="7879709" y="4921011"/>
            <a:ext cx="655949" cy="1107996"/>
          </a:xfrm>
          <a:prstGeom prst="rect">
            <a:avLst/>
          </a:prstGeom>
          <a:noFill/>
        </p:spPr>
        <p:txBody>
          <a:bodyPr wrap="none" rtlCol="0">
            <a:spAutoFit/>
          </a:bodyPr>
          <a:lstStyle/>
          <a:p>
            <a:r>
              <a:rPr lang="de-DE" sz="6600" b="1" dirty="0" smtClean="0"/>
              <a:t>§</a:t>
            </a:r>
            <a:endParaRPr lang="de-DE" sz="6600" b="1" dirty="0"/>
          </a:p>
        </p:txBody>
      </p:sp>
      <p:sp>
        <p:nvSpPr>
          <p:cNvPr id="6" name="Textfeld 5"/>
          <p:cNvSpPr txBox="1"/>
          <p:nvPr/>
        </p:nvSpPr>
        <p:spPr>
          <a:xfrm>
            <a:off x="7356630" y="1122402"/>
            <a:ext cx="655949" cy="1107996"/>
          </a:xfrm>
          <a:prstGeom prst="rect">
            <a:avLst/>
          </a:prstGeom>
          <a:noFill/>
        </p:spPr>
        <p:txBody>
          <a:bodyPr wrap="none" rtlCol="0">
            <a:spAutoFit/>
          </a:bodyPr>
          <a:lstStyle/>
          <a:p>
            <a:r>
              <a:rPr lang="de-DE" sz="6600" b="1" dirty="0" smtClean="0"/>
              <a:t>§</a:t>
            </a:r>
            <a:endParaRPr lang="de-DE" sz="6600" b="1" dirty="0"/>
          </a:p>
        </p:txBody>
      </p:sp>
      <p:sp>
        <p:nvSpPr>
          <p:cNvPr id="7" name="Textfeld 6"/>
          <p:cNvSpPr txBox="1"/>
          <p:nvPr/>
        </p:nvSpPr>
        <p:spPr>
          <a:xfrm>
            <a:off x="3216825" y="4077072"/>
            <a:ext cx="655949" cy="1107996"/>
          </a:xfrm>
          <a:prstGeom prst="rect">
            <a:avLst/>
          </a:prstGeom>
          <a:noFill/>
        </p:spPr>
        <p:txBody>
          <a:bodyPr wrap="none" rtlCol="0">
            <a:spAutoFit/>
          </a:bodyPr>
          <a:lstStyle/>
          <a:p>
            <a:r>
              <a:rPr lang="de-DE" sz="6600" b="1" dirty="0" smtClean="0"/>
              <a:t>§</a:t>
            </a:r>
            <a:endParaRPr lang="de-DE" sz="6600" b="1" dirty="0"/>
          </a:p>
        </p:txBody>
      </p:sp>
      <p:sp>
        <p:nvSpPr>
          <p:cNvPr id="8" name="Textfeld 7"/>
          <p:cNvSpPr txBox="1"/>
          <p:nvPr/>
        </p:nvSpPr>
        <p:spPr>
          <a:xfrm>
            <a:off x="539552" y="5087682"/>
            <a:ext cx="655949" cy="1107996"/>
          </a:xfrm>
          <a:prstGeom prst="rect">
            <a:avLst/>
          </a:prstGeom>
          <a:noFill/>
        </p:spPr>
        <p:txBody>
          <a:bodyPr wrap="none" rtlCol="0">
            <a:spAutoFit/>
          </a:bodyPr>
          <a:lstStyle/>
          <a:p>
            <a:r>
              <a:rPr lang="de-DE" sz="6600" b="1" dirty="0" smtClean="0"/>
              <a:t>§</a:t>
            </a:r>
            <a:endParaRPr lang="de-DE" sz="6600" b="1" dirty="0"/>
          </a:p>
        </p:txBody>
      </p:sp>
      <p:sp>
        <p:nvSpPr>
          <p:cNvPr id="3" name="Foliennummernplatzhalter 2"/>
          <p:cNvSpPr>
            <a:spLocks noGrp="1"/>
          </p:cNvSpPr>
          <p:nvPr>
            <p:ph type="sldNum" sz="quarter" idx="14"/>
          </p:nvPr>
        </p:nvSpPr>
        <p:spPr/>
        <p:txBody>
          <a:bodyPr/>
          <a:lstStyle/>
          <a:p>
            <a:pPr>
              <a:defRPr/>
            </a:pPr>
            <a:fld id="{84082A1A-569A-4357-B6E3-B76C8DF19131}" type="slidenum">
              <a:rPr lang="de-DE" smtClean="0"/>
              <a:pPr>
                <a:defRPr/>
              </a:pPr>
              <a:t>3</a:t>
            </a:fld>
            <a:endParaRPr lang="de-DE" dirty="0"/>
          </a:p>
        </p:txBody>
      </p:sp>
    </p:spTree>
    <p:extLst>
      <p:ext uri="{BB962C8B-B14F-4D97-AF65-F5344CB8AC3E}">
        <p14:creationId xmlns:p14="http://schemas.microsoft.com/office/powerpoint/2010/main" val="1498945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Compliance als Chance für BR…</a:t>
            </a:r>
            <a:endParaRPr lang="de-DE" dirty="0"/>
          </a:p>
        </p:txBody>
      </p:sp>
      <p:sp>
        <p:nvSpPr>
          <p:cNvPr id="3" name="Inhaltsplatzhalter 2"/>
          <p:cNvSpPr>
            <a:spLocks noGrp="1"/>
          </p:cNvSpPr>
          <p:nvPr>
            <p:ph idx="1"/>
          </p:nvPr>
        </p:nvSpPr>
        <p:spPr/>
        <p:txBody>
          <a:bodyPr/>
          <a:lstStyle/>
          <a:p>
            <a:r>
              <a:rPr lang="de-DE" dirty="0">
                <a:latin typeface="Arial" charset="0"/>
                <a:cs typeface="Arial" charset="0"/>
              </a:rPr>
              <a:t>Ursprünglich ging es nur um </a:t>
            </a:r>
            <a:r>
              <a:rPr lang="de-DE" dirty="0">
                <a:solidFill>
                  <a:srgbClr val="006AB2"/>
                </a:solidFill>
                <a:latin typeface="Arial" charset="0"/>
                <a:cs typeface="Arial" charset="0"/>
              </a:rPr>
              <a:t>Korruptionsbekämpfung</a:t>
            </a:r>
            <a:r>
              <a:rPr lang="de-DE" dirty="0">
                <a:latin typeface="Arial" charset="0"/>
                <a:cs typeface="Arial" charset="0"/>
              </a:rPr>
              <a:t>! Jetzt umfasst Compliance alle gesetzlichen Bestimmungen….</a:t>
            </a:r>
          </a:p>
          <a:p>
            <a:r>
              <a:rPr lang="de-DE" dirty="0">
                <a:latin typeface="Arial" charset="0"/>
                <a:cs typeface="Arial" charset="0"/>
              </a:rPr>
              <a:t>	z.B. ArbSchG, AGG, BDSG, ASiG, BetrVG, </a:t>
            </a:r>
            <a:r>
              <a:rPr lang="de-DE" dirty="0" err="1" smtClean="0">
                <a:latin typeface="Arial" charset="0"/>
                <a:cs typeface="Arial" charset="0"/>
              </a:rPr>
              <a:t>ArbMEdVV</a:t>
            </a:r>
            <a:endParaRPr lang="de-DE" dirty="0" smtClean="0">
              <a:latin typeface="Arial" charset="0"/>
              <a:cs typeface="Arial" charset="0"/>
            </a:endParaRPr>
          </a:p>
          <a:p>
            <a:endParaRPr lang="de-DE" dirty="0">
              <a:latin typeface="Arial" charset="0"/>
              <a:cs typeface="Arial" charset="0"/>
            </a:endParaRPr>
          </a:p>
          <a:p>
            <a:endParaRPr lang="de-DE" dirty="0" smtClean="0">
              <a:latin typeface="Arial" charset="0"/>
              <a:cs typeface="Arial" charset="0"/>
            </a:endParaRPr>
          </a:p>
          <a:p>
            <a:r>
              <a:rPr lang="de-DE" dirty="0" smtClean="0">
                <a:latin typeface="Arial" charset="0"/>
                <a:cs typeface="Arial" charset="0"/>
              </a:rPr>
              <a:t>Zum Beispiel:</a:t>
            </a:r>
          </a:p>
          <a:p>
            <a:r>
              <a:rPr lang="de-DE" dirty="0" smtClean="0">
                <a:latin typeface="Arial" charset="0"/>
                <a:cs typeface="Arial" charset="0"/>
              </a:rPr>
              <a:t>Verstoß gegen Unterrichtungspflicht aus § 80 Abs. 2 BetrVG ist eine Compliance-Verstoß!</a:t>
            </a:r>
          </a:p>
          <a:p>
            <a:r>
              <a:rPr lang="de-DE" dirty="0" smtClean="0">
                <a:latin typeface="Arial" charset="0"/>
                <a:cs typeface="Arial" charset="0"/>
              </a:rPr>
              <a:t>Genehmigung von Überstunden ohne BR (§ 87 Abs. 1 Nr. 3 BetrVG) ist ebenfalls ein Compliance-Verstoß!</a:t>
            </a:r>
          </a:p>
          <a:p>
            <a:endParaRPr lang="de-DE" dirty="0" smtClean="0">
              <a:latin typeface="Arial" charset="0"/>
              <a:cs typeface="Arial" charset="0"/>
            </a:endParaRPr>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4</a:t>
            </a:fld>
            <a:endParaRPr lang="de-DE" dirty="0"/>
          </a:p>
        </p:txBody>
      </p:sp>
    </p:spTree>
    <p:extLst>
      <p:ext uri="{BB962C8B-B14F-4D97-AF65-F5344CB8AC3E}">
        <p14:creationId xmlns:p14="http://schemas.microsoft.com/office/powerpoint/2010/main" val="389091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Was gilt bei Compliance? Ursprung?</a:t>
            </a:r>
            <a:endParaRPr lang="de-DE" dirty="0"/>
          </a:p>
        </p:txBody>
      </p:sp>
      <p:sp>
        <p:nvSpPr>
          <p:cNvPr id="3" name="Inhaltsplatzhalter 2"/>
          <p:cNvSpPr>
            <a:spLocks noGrp="1"/>
          </p:cNvSpPr>
          <p:nvPr>
            <p:ph idx="1"/>
          </p:nvPr>
        </p:nvSpPr>
        <p:spPr>
          <a:xfrm>
            <a:off x="457200" y="2348880"/>
            <a:ext cx="8028042" cy="3777289"/>
          </a:xfrm>
        </p:spPr>
        <p:txBody>
          <a:bodyPr/>
          <a:lstStyle/>
          <a:p>
            <a:r>
              <a:rPr lang="de-DE" sz="1800" dirty="0" smtClean="0">
                <a:latin typeface="Arial" charset="0"/>
                <a:cs typeface="Arial" charset="0"/>
              </a:rPr>
              <a:t>1.	Keine gesetzliche Verpflichtung (außer § 33 WpHG)</a:t>
            </a:r>
          </a:p>
          <a:p>
            <a:r>
              <a:rPr lang="de-DE" sz="1800" dirty="0" smtClean="0">
                <a:latin typeface="Arial" charset="0"/>
                <a:cs typeface="Arial" charset="0"/>
              </a:rPr>
              <a:t>2. 	Gesellschaftsrechtliche Verpflichtung hebelt BetrVG nicht aus</a:t>
            </a:r>
            <a:r>
              <a:rPr lang="de-DE" sz="1800" dirty="0">
                <a:latin typeface="Arial" charset="0"/>
                <a:cs typeface="Arial" charset="0"/>
              </a:rPr>
              <a:t>! </a:t>
            </a:r>
          </a:p>
          <a:p>
            <a:endParaRPr lang="de-DE" sz="1800" dirty="0" smtClean="0">
              <a:latin typeface="Arial" charset="0"/>
              <a:cs typeface="Arial" charset="0"/>
            </a:endParaRPr>
          </a:p>
          <a:p>
            <a:endParaRPr lang="de-DE" sz="1800" dirty="0">
              <a:latin typeface="Arial" charset="0"/>
              <a:cs typeface="Arial" charset="0"/>
            </a:endParaRPr>
          </a:p>
          <a:p>
            <a:endParaRPr lang="de-DE" sz="1800" u="sng" dirty="0" smtClean="0">
              <a:latin typeface="Arial" charset="0"/>
              <a:cs typeface="Arial" charset="0"/>
            </a:endParaRPr>
          </a:p>
          <a:p>
            <a:r>
              <a:rPr lang="de-DE" sz="1800" u="sng" dirty="0" smtClean="0">
                <a:latin typeface="Arial" charset="0"/>
                <a:cs typeface="Arial" charset="0"/>
              </a:rPr>
              <a:t>Ursprung:</a:t>
            </a:r>
            <a:endParaRPr lang="de-DE" sz="1800" u="sng" dirty="0">
              <a:latin typeface="Arial" charset="0"/>
              <a:cs typeface="Arial" charset="0"/>
            </a:endParaRPr>
          </a:p>
          <a:p>
            <a:pPr marL="285750" indent="-285750">
              <a:buFont typeface="Arial" panose="020B0604020202020204" pitchFamily="34" charset="0"/>
              <a:buChar char="•"/>
            </a:pPr>
            <a:r>
              <a:rPr lang="de-DE" sz="1800" dirty="0" smtClean="0">
                <a:latin typeface="Arial" charset="0"/>
                <a:cs typeface="Arial" charset="0"/>
              </a:rPr>
              <a:t>	</a:t>
            </a:r>
            <a:r>
              <a:rPr lang="de-DE" sz="1800" dirty="0" err="1" smtClean="0">
                <a:latin typeface="Arial" charset="0"/>
                <a:cs typeface="Arial" charset="0"/>
              </a:rPr>
              <a:t>Foreign</a:t>
            </a:r>
            <a:r>
              <a:rPr lang="de-DE" sz="1800" dirty="0" smtClean="0">
                <a:latin typeface="Arial" charset="0"/>
                <a:cs typeface="Arial" charset="0"/>
              </a:rPr>
              <a:t> </a:t>
            </a:r>
            <a:r>
              <a:rPr lang="de-DE" sz="1800" dirty="0" err="1" smtClean="0">
                <a:latin typeface="Arial" charset="0"/>
                <a:cs typeface="Arial" charset="0"/>
              </a:rPr>
              <a:t>Corrupt</a:t>
            </a:r>
            <a:r>
              <a:rPr lang="de-DE" sz="1800" dirty="0" smtClean="0">
                <a:latin typeface="Arial" charset="0"/>
                <a:cs typeface="Arial" charset="0"/>
              </a:rPr>
              <a:t> Practices Act: gegen Bestechung</a:t>
            </a:r>
          </a:p>
          <a:p>
            <a:pPr marL="285750" indent="-285750">
              <a:buFont typeface="Arial" panose="020B0604020202020204" pitchFamily="34" charset="0"/>
              <a:buChar char="•"/>
            </a:pPr>
            <a:r>
              <a:rPr lang="de-DE" sz="1800" dirty="0" smtClean="0">
                <a:solidFill>
                  <a:srgbClr val="006AB2"/>
                </a:solidFill>
                <a:latin typeface="Arial" charset="0"/>
                <a:cs typeface="Arial" charset="0"/>
              </a:rPr>
              <a:t>	</a:t>
            </a:r>
            <a:r>
              <a:rPr lang="de-DE" sz="1800" dirty="0" err="1" smtClean="0">
                <a:solidFill>
                  <a:srgbClr val="006AB2"/>
                </a:solidFill>
                <a:latin typeface="Arial" charset="0"/>
                <a:cs typeface="Arial" charset="0"/>
              </a:rPr>
              <a:t>Sarbanes</a:t>
            </a:r>
            <a:r>
              <a:rPr lang="de-DE" sz="1800" dirty="0" smtClean="0">
                <a:solidFill>
                  <a:srgbClr val="006AB2"/>
                </a:solidFill>
                <a:latin typeface="Arial" charset="0"/>
                <a:cs typeface="Arial" charset="0"/>
              </a:rPr>
              <a:t> </a:t>
            </a:r>
            <a:r>
              <a:rPr lang="de-DE" sz="1800" dirty="0" err="1" smtClean="0">
                <a:solidFill>
                  <a:srgbClr val="006AB2"/>
                </a:solidFill>
                <a:latin typeface="Arial" charset="0"/>
                <a:cs typeface="Arial" charset="0"/>
              </a:rPr>
              <a:t>Oxley</a:t>
            </a:r>
            <a:r>
              <a:rPr lang="de-DE" sz="1800" dirty="0" smtClean="0">
                <a:solidFill>
                  <a:srgbClr val="006AB2"/>
                </a:solidFill>
                <a:latin typeface="Arial" charset="0"/>
                <a:cs typeface="Arial" charset="0"/>
              </a:rPr>
              <a:t> Act: wenn an US-Börsen notiert; Vorstand haftet 	selbst für Einhaltung von Regeln (Rechnungslegung, Korruption)</a:t>
            </a:r>
          </a:p>
          <a:p>
            <a:pPr marL="285750" indent="-285750">
              <a:buFont typeface="Arial" panose="020B0604020202020204" pitchFamily="34" charset="0"/>
              <a:buChar char="•"/>
            </a:pPr>
            <a:r>
              <a:rPr lang="de-DE" sz="1800" dirty="0" smtClean="0">
                <a:latin typeface="Arial" charset="0"/>
                <a:cs typeface="Arial" charset="0"/>
              </a:rPr>
              <a:t>	UK </a:t>
            </a:r>
            <a:r>
              <a:rPr lang="de-DE" sz="1800" dirty="0" err="1" smtClean="0">
                <a:latin typeface="Arial" charset="0"/>
                <a:cs typeface="Arial" charset="0"/>
              </a:rPr>
              <a:t>Bribery</a:t>
            </a:r>
            <a:r>
              <a:rPr lang="de-DE" sz="1800" dirty="0" smtClean="0">
                <a:latin typeface="Arial" charset="0"/>
                <a:cs typeface="Arial" charset="0"/>
              </a:rPr>
              <a:t> Act: jede Bestechung (nicht nur von Amtsträgern) wird 	bestraft	</a:t>
            </a:r>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5</a:t>
            </a:fld>
            <a:endParaRPr lang="de-DE" dirty="0"/>
          </a:p>
        </p:txBody>
      </p:sp>
    </p:spTree>
    <p:extLst>
      <p:ext uri="{BB962C8B-B14F-4D97-AF65-F5344CB8AC3E}">
        <p14:creationId xmlns:p14="http://schemas.microsoft.com/office/powerpoint/2010/main" val="306065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Wie kann Compliance eingeführt werden?</a:t>
            </a:r>
            <a:endParaRPr lang="de-DE" dirty="0"/>
          </a:p>
        </p:txBody>
      </p:sp>
      <p:sp>
        <p:nvSpPr>
          <p:cNvPr id="3" name="Inhaltsplatzhalter 2"/>
          <p:cNvSpPr>
            <a:spLocks noGrp="1"/>
          </p:cNvSpPr>
          <p:nvPr>
            <p:ph idx="1"/>
          </p:nvPr>
        </p:nvSpPr>
        <p:spPr/>
        <p:txBody>
          <a:bodyPr/>
          <a:lstStyle/>
          <a:p>
            <a:r>
              <a:rPr lang="de-DE" dirty="0" smtClean="0">
                <a:solidFill>
                  <a:srgbClr val="006AB2"/>
                </a:solidFill>
              </a:rPr>
              <a:t>Direktionsrecht</a:t>
            </a:r>
            <a:r>
              <a:rPr lang="de-DE" dirty="0" smtClean="0"/>
              <a:t>: z.B. durch Aushang, geht nur so weit, wie es 	sich um eine Konkretisierung arbeitsvertraglichen Pflichten 	handelt; nur sehr eingeschränkt möglich</a:t>
            </a:r>
          </a:p>
          <a:p>
            <a:endParaRPr lang="de-DE" dirty="0"/>
          </a:p>
          <a:p>
            <a:r>
              <a:rPr lang="de-DE" dirty="0" smtClean="0">
                <a:solidFill>
                  <a:srgbClr val="006AB2"/>
                </a:solidFill>
              </a:rPr>
              <a:t>Vertragliche Vereinbarung</a:t>
            </a:r>
            <a:r>
              <a:rPr lang="de-DE" dirty="0" smtClean="0"/>
              <a:t>: AG braucht Zustimmung, sonst nur 	über Änderungskündigung</a:t>
            </a:r>
          </a:p>
          <a:p>
            <a:endParaRPr lang="de-DE" dirty="0"/>
          </a:p>
          <a:p>
            <a:r>
              <a:rPr lang="de-DE" dirty="0" smtClean="0">
                <a:solidFill>
                  <a:srgbClr val="006AB2"/>
                </a:solidFill>
              </a:rPr>
              <a:t>Betriebsvereinbarung</a:t>
            </a:r>
            <a:r>
              <a:rPr lang="de-DE" dirty="0" smtClean="0"/>
              <a:t>: Der AG braucht den BR! Ausnahme: nur 	Wiederholung gesetzlicher Pflichten oder 	Selbstverpflichtung der Unternehmen! </a:t>
            </a:r>
          </a:p>
          <a:p>
            <a:r>
              <a:rPr lang="de-DE" dirty="0"/>
              <a:t>	</a:t>
            </a:r>
            <a:r>
              <a:rPr lang="de-DE" dirty="0" smtClean="0"/>
              <a:t>Vorsicht: Beachtung des allg. Persönlichkeitsrechts</a:t>
            </a:r>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6</a:t>
            </a:fld>
            <a:endParaRPr lang="de-DE" dirty="0"/>
          </a:p>
        </p:txBody>
      </p:sp>
    </p:spTree>
    <p:extLst>
      <p:ext uri="{BB962C8B-B14F-4D97-AF65-F5344CB8AC3E}">
        <p14:creationId xmlns:p14="http://schemas.microsoft.com/office/powerpoint/2010/main" val="176444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pPr algn="ctr"/>
            <a:r>
              <a:rPr lang="de-DE" dirty="0" smtClean="0"/>
              <a:t>Zwei Dimensionen</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r>
              <a:rPr lang="de-DE" dirty="0" smtClean="0"/>
              <a:t>Betriebsverfassungsgesetz			Bundesdatenschutzgesetz</a:t>
            </a:r>
          </a:p>
          <a:p>
            <a:r>
              <a:rPr lang="de-DE" sz="1600" dirty="0" smtClean="0"/>
              <a:t>(Grenze: Arbeitsverhalten, 					(Grenze: Erforderlichkeit, </a:t>
            </a:r>
          </a:p>
          <a:p>
            <a:r>
              <a:rPr lang="de-DE" sz="1600" dirty="0" smtClean="0"/>
              <a:t>Persönlichkeitsrecht, 						Verhältnismäßigkeit)</a:t>
            </a:r>
          </a:p>
          <a:p>
            <a:r>
              <a:rPr lang="de-DE" sz="1600" dirty="0" smtClean="0"/>
              <a:t>Menschenwürde,</a:t>
            </a:r>
          </a:p>
          <a:p>
            <a:r>
              <a:rPr lang="de-DE" sz="1600" dirty="0" smtClean="0"/>
              <a:t>Schutzniveau des BDSG einhalten)</a:t>
            </a:r>
            <a:endParaRPr lang="de-DE" sz="1600" dirty="0"/>
          </a:p>
        </p:txBody>
      </p:sp>
      <p:sp>
        <p:nvSpPr>
          <p:cNvPr id="4" name="Textplatzhalter 3"/>
          <p:cNvSpPr>
            <a:spLocks noGrp="1"/>
          </p:cNvSpPr>
          <p:nvPr>
            <p:ph type="body" sz="quarter" idx="13"/>
          </p:nvPr>
        </p:nvSpPr>
        <p:spPr/>
        <p:txBody>
          <a:bodyPr/>
          <a:lstStyle/>
          <a:p>
            <a:endParaRPr lang="de-DE"/>
          </a:p>
        </p:txBody>
      </p:sp>
      <p:sp>
        <p:nvSpPr>
          <p:cNvPr id="5" name="Pfeil nach rechts 4"/>
          <p:cNvSpPr/>
          <p:nvPr/>
        </p:nvSpPr>
        <p:spPr>
          <a:xfrm rot="7069491">
            <a:off x="2003756" y="2552143"/>
            <a:ext cx="1925280" cy="1584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rot="3718747">
            <a:off x="5192887" y="2539241"/>
            <a:ext cx="1925280" cy="1584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Pfeil nach rechts 7"/>
          <p:cNvSpPr/>
          <p:nvPr/>
        </p:nvSpPr>
        <p:spPr>
          <a:xfrm>
            <a:off x="4125275" y="4691634"/>
            <a:ext cx="878773" cy="64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Foliennummernplatzhalter 5"/>
          <p:cNvSpPr>
            <a:spLocks noGrp="1"/>
          </p:cNvSpPr>
          <p:nvPr>
            <p:ph type="sldNum" sz="quarter" idx="14"/>
          </p:nvPr>
        </p:nvSpPr>
        <p:spPr/>
        <p:txBody>
          <a:bodyPr/>
          <a:lstStyle/>
          <a:p>
            <a:pPr>
              <a:defRPr/>
            </a:pPr>
            <a:fld id="{84082A1A-569A-4357-B6E3-B76C8DF19131}" type="slidenum">
              <a:rPr lang="de-DE" smtClean="0"/>
              <a:pPr>
                <a:defRPr/>
              </a:pPr>
              <a:t>7</a:t>
            </a:fld>
            <a:endParaRPr lang="de-DE" dirty="0"/>
          </a:p>
        </p:txBody>
      </p:sp>
    </p:spTree>
    <p:extLst>
      <p:ext uri="{BB962C8B-B14F-4D97-AF65-F5344CB8AC3E}">
        <p14:creationId xmlns:p14="http://schemas.microsoft.com/office/powerpoint/2010/main" val="208205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smtClean="0"/>
              <a:t>Regelungen im BetrVG</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501756440"/>
              </p:ext>
            </p:extLst>
          </p:nvPr>
        </p:nvGraphicFramePr>
        <p:xfrm>
          <a:off x="0" y="762000"/>
          <a:ext cx="8820472" cy="5835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4"/>
          </p:nvPr>
        </p:nvSpPr>
        <p:spPr/>
        <p:txBody>
          <a:bodyPr/>
          <a:lstStyle/>
          <a:p>
            <a:pPr>
              <a:defRPr/>
            </a:pPr>
            <a:fld id="{84082A1A-569A-4357-B6E3-B76C8DF19131}" type="slidenum">
              <a:rPr lang="de-DE" smtClean="0"/>
              <a:pPr>
                <a:defRPr/>
              </a:pPr>
              <a:t>8</a:t>
            </a:fld>
            <a:endParaRPr lang="de-DE" dirty="0"/>
          </a:p>
        </p:txBody>
      </p:sp>
    </p:spTree>
    <p:extLst>
      <p:ext uri="{BB962C8B-B14F-4D97-AF65-F5344CB8AC3E}">
        <p14:creationId xmlns:p14="http://schemas.microsoft.com/office/powerpoint/2010/main" val="64308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200"/>
            <a:ext cx="8028042" cy="914400"/>
          </a:xfrm>
        </p:spPr>
        <p:txBody>
          <a:bodyPr/>
          <a:lstStyle/>
          <a:p>
            <a:r>
              <a:rPr lang="de-DE" dirty="0" smtClean="0"/>
              <a:t>Welche Rechte hat der BR?</a:t>
            </a:r>
            <a:endParaRPr lang="de-DE" dirty="0"/>
          </a:p>
        </p:txBody>
      </p:sp>
      <p:sp>
        <p:nvSpPr>
          <p:cNvPr id="3" name="Inhaltsplatzhalter 2"/>
          <p:cNvSpPr>
            <a:spLocks noGrp="1"/>
          </p:cNvSpPr>
          <p:nvPr>
            <p:ph idx="1"/>
          </p:nvPr>
        </p:nvSpPr>
        <p:spPr>
          <a:xfrm>
            <a:off x="457200" y="2133600"/>
            <a:ext cx="8028042" cy="3992569"/>
          </a:xfrm>
        </p:spPr>
        <p:txBody>
          <a:bodyPr/>
          <a:lstStyle/>
          <a:p>
            <a:pPr>
              <a:spcBef>
                <a:spcPts val="0"/>
              </a:spcBef>
            </a:pPr>
            <a:r>
              <a:rPr lang="de-DE" sz="1800" dirty="0" smtClean="0"/>
              <a:t>Ethikrichtlinien (Wal-Mart) LAG (14.11.2005): </a:t>
            </a:r>
            <a:r>
              <a:rPr lang="de-DE" sz="1800" b="0" dirty="0" smtClean="0"/>
              <a:t>mitbestimmungspflichtig ist…</a:t>
            </a:r>
          </a:p>
          <a:p>
            <a:pPr>
              <a:spcBef>
                <a:spcPts val="0"/>
              </a:spcBef>
            </a:pPr>
            <a:r>
              <a:rPr lang="de-DE" sz="1800" b="0" dirty="0"/>
              <a:t>	</a:t>
            </a:r>
            <a:r>
              <a:rPr lang="de-DE" sz="1800" b="0" dirty="0" smtClean="0"/>
              <a:t>- Verpflichtung zur Meldung (+), </a:t>
            </a:r>
          </a:p>
          <a:p>
            <a:pPr>
              <a:spcBef>
                <a:spcPts val="0"/>
              </a:spcBef>
            </a:pPr>
            <a:r>
              <a:rPr lang="de-DE" sz="1800" b="0" dirty="0"/>
              <a:t>	</a:t>
            </a:r>
            <a:r>
              <a:rPr lang="de-DE" sz="1800" b="0" dirty="0" smtClean="0"/>
              <a:t>- Regelung zu Kleinstgeschenken (+), </a:t>
            </a:r>
          </a:p>
          <a:p>
            <a:pPr>
              <a:spcBef>
                <a:spcPts val="0"/>
              </a:spcBef>
            </a:pPr>
            <a:r>
              <a:rPr lang="de-DE" sz="1800" b="0" dirty="0"/>
              <a:t>	</a:t>
            </a:r>
            <a:r>
              <a:rPr lang="de-DE" sz="1800" b="0" dirty="0" smtClean="0"/>
              <a:t>- Telefon-Hotline (+), </a:t>
            </a:r>
          </a:p>
          <a:p>
            <a:pPr>
              <a:spcBef>
                <a:spcPts val="0"/>
              </a:spcBef>
            </a:pPr>
            <a:r>
              <a:rPr lang="de-DE" sz="1800" b="0" dirty="0"/>
              <a:t>	</a:t>
            </a:r>
            <a:r>
              <a:rPr lang="de-DE" sz="1800" b="0" dirty="0" smtClean="0"/>
              <a:t>- Belästigungsregelung (+)</a:t>
            </a:r>
            <a:r>
              <a:rPr lang="de-DE" sz="1800" dirty="0" smtClean="0"/>
              <a:t>;</a:t>
            </a:r>
          </a:p>
          <a:p>
            <a:pPr>
              <a:spcBef>
                <a:spcPts val="0"/>
              </a:spcBef>
            </a:pPr>
            <a:r>
              <a:rPr lang="de-DE" sz="1800" b="0" dirty="0"/>
              <a:t>	</a:t>
            </a:r>
            <a:r>
              <a:rPr lang="de-DE" sz="1800" b="0" dirty="0" smtClean="0"/>
              <a:t>- nicht regelbar sind Fragen zu Liebesbeziehungen (Verstoß gegen 	Art. 	1 und 2 GG)</a:t>
            </a:r>
          </a:p>
          <a:p>
            <a:pPr>
              <a:spcBef>
                <a:spcPts val="0"/>
              </a:spcBef>
            </a:pPr>
            <a:endParaRPr lang="de-DE" sz="1800" dirty="0"/>
          </a:p>
          <a:p>
            <a:pPr>
              <a:spcBef>
                <a:spcPts val="0"/>
              </a:spcBef>
            </a:pPr>
            <a:r>
              <a:rPr lang="de-DE" sz="1800" u="sng" dirty="0" smtClean="0">
                <a:solidFill>
                  <a:srgbClr val="006AB2"/>
                </a:solidFill>
              </a:rPr>
              <a:t>Honeywell-Entscheidung</a:t>
            </a:r>
            <a:r>
              <a:rPr lang="de-DE" sz="1800" dirty="0" smtClean="0">
                <a:solidFill>
                  <a:srgbClr val="006AB2"/>
                </a:solidFill>
              </a:rPr>
              <a:t> </a:t>
            </a:r>
            <a:r>
              <a:rPr lang="de-DE" sz="1800" dirty="0" smtClean="0"/>
              <a:t>des BAG (22.7.2008)</a:t>
            </a:r>
            <a:r>
              <a:rPr lang="de-DE" sz="1800" b="0" dirty="0" smtClean="0"/>
              <a:t>: mitbestimmungspflichtig…</a:t>
            </a:r>
          </a:p>
          <a:p>
            <a:pPr>
              <a:spcBef>
                <a:spcPts val="0"/>
              </a:spcBef>
            </a:pPr>
            <a:r>
              <a:rPr lang="de-DE" sz="1800" dirty="0" smtClean="0"/>
              <a:t>	</a:t>
            </a:r>
            <a:r>
              <a:rPr lang="de-DE" sz="1800" b="0" dirty="0" smtClean="0"/>
              <a:t>- Wiedergabe gesetzlicher Regelung, Unternehmenszielbeschreibung (-)</a:t>
            </a:r>
          </a:p>
          <a:p>
            <a:pPr>
              <a:spcBef>
                <a:spcPts val="0"/>
              </a:spcBef>
            </a:pPr>
            <a:r>
              <a:rPr lang="de-DE" sz="1800" b="0" dirty="0"/>
              <a:t>	</a:t>
            </a:r>
            <a:r>
              <a:rPr lang="de-DE" sz="1800" b="0" dirty="0" smtClean="0"/>
              <a:t>- Konkretisierung der Arbeitspflicht (-)</a:t>
            </a:r>
          </a:p>
          <a:p>
            <a:pPr>
              <a:spcBef>
                <a:spcPts val="0"/>
              </a:spcBef>
            </a:pPr>
            <a:r>
              <a:rPr lang="de-DE" sz="1800" b="0" dirty="0"/>
              <a:t>	</a:t>
            </a:r>
            <a:r>
              <a:rPr lang="de-DE" sz="1800" b="0" dirty="0" smtClean="0"/>
              <a:t>- Ordnungsverhalten (+) </a:t>
            </a:r>
          </a:p>
          <a:p>
            <a:pPr>
              <a:spcBef>
                <a:spcPts val="0"/>
              </a:spcBef>
            </a:pPr>
            <a:r>
              <a:rPr lang="de-DE" sz="1800" b="0" dirty="0" smtClean="0"/>
              <a:t>		- z.B. Meldung von Verstößen (§ 87 Abs. 1 Nr. 1 BetrVG)</a:t>
            </a:r>
          </a:p>
          <a:p>
            <a:pPr>
              <a:spcBef>
                <a:spcPts val="0"/>
              </a:spcBef>
            </a:pPr>
            <a:r>
              <a:rPr lang="de-DE" sz="1800" b="0" dirty="0"/>
              <a:t>	</a:t>
            </a:r>
            <a:r>
              <a:rPr lang="de-DE" sz="1800" b="0" dirty="0" smtClean="0"/>
              <a:t>	- Telefon-Hotline nach § 87 Abs. 1 Nr. 6 BetrVG; </a:t>
            </a:r>
          </a:p>
          <a:p>
            <a:pPr>
              <a:spcBef>
                <a:spcPts val="0"/>
              </a:spcBef>
            </a:pPr>
            <a:r>
              <a:rPr lang="de-DE" sz="1800" b="0" dirty="0" smtClean="0"/>
              <a:t>	</a:t>
            </a:r>
            <a:r>
              <a:rPr lang="de-DE" sz="1800" b="0" dirty="0"/>
              <a:t>	</a:t>
            </a:r>
            <a:r>
              <a:rPr lang="de-DE" sz="1800" b="0" dirty="0" smtClean="0"/>
              <a:t>- MBR auch wenn nur als „Empfehlung“ bezeichnet </a:t>
            </a:r>
            <a:endParaRPr lang="de-DE" sz="1800" dirty="0" smtClean="0"/>
          </a:p>
          <a:p>
            <a:pPr>
              <a:spcBef>
                <a:spcPts val="0"/>
              </a:spcBef>
            </a:pPr>
            <a:endParaRPr lang="de-DE" sz="1800" dirty="0" smtClean="0"/>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14"/>
          </p:nvPr>
        </p:nvSpPr>
        <p:spPr/>
        <p:txBody>
          <a:bodyPr/>
          <a:lstStyle/>
          <a:p>
            <a:pPr>
              <a:defRPr/>
            </a:pPr>
            <a:fld id="{84082A1A-569A-4357-B6E3-B76C8DF19131}" type="slidenum">
              <a:rPr lang="de-DE" smtClean="0"/>
              <a:pPr>
                <a:defRPr/>
              </a:pPr>
              <a:t>9</a:t>
            </a:fld>
            <a:endParaRPr lang="de-DE" dirty="0"/>
          </a:p>
        </p:txBody>
      </p:sp>
    </p:spTree>
    <p:extLst>
      <p:ext uri="{BB962C8B-B14F-4D97-AF65-F5344CB8AC3E}">
        <p14:creationId xmlns:p14="http://schemas.microsoft.com/office/powerpoint/2010/main" val="2817379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fol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halts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Bildschirmpräsentation (4:3)</PresentationFormat>
  <Paragraphs>317</Paragraphs>
  <Slides>23</Slides>
  <Notes>23</Notes>
  <HiddenSlides>1</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23</vt:i4>
      </vt:variant>
    </vt:vector>
  </HeadingPairs>
  <TitlesOfParts>
    <vt:vector size="28" baseType="lpstr">
      <vt:lpstr>Arial</vt:lpstr>
      <vt:lpstr>Calibri</vt:lpstr>
      <vt:lpstr>Wingdings</vt:lpstr>
      <vt:lpstr>Titelfolie</vt:lpstr>
      <vt:lpstr>Inhaltsfolien</vt:lpstr>
      <vt:lpstr>Compliance aus BR-Perspektive</vt:lpstr>
      <vt:lpstr>Fragen für Betriebsräte:</vt:lpstr>
      <vt:lpstr>Begriff: Compliance</vt:lpstr>
      <vt:lpstr>Compliance als Chance für BR…</vt:lpstr>
      <vt:lpstr>Was gilt bei Compliance? Ursprung?</vt:lpstr>
      <vt:lpstr>Wie kann Compliance eingeführt werden?</vt:lpstr>
      <vt:lpstr>Zwei Dimensionen</vt:lpstr>
      <vt:lpstr>PowerPoint-Präsentation</vt:lpstr>
      <vt:lpstr>Welche Rechte hat der BR?</vt:lpstr>
      <vt:lpstr>Grenzen zulässiger Ermittlungsmaßnahmen</vt:lpstr>
      <vt:lpstr>Keine Komplettüberwachung: BDSG</vt:lpstr>
      <vt:lpstr>Beweisverwertungsverbote</vt:lpstr>
      <vt:lpstr>Aktuelle Entscheidungen</vt:lpstr>
      <vt:lpstr>Datenübermittlung im Konzern</vt:lpstr>
      <vt:lpstr>Was könnte der BR regeln?</vt:lpstr>
      <vt:lpstr>PowerPoint-Präsentation</vt:lpstr>
      <vt:lpstr>Section 404 im Sarbanes and Oxley Act</vt:lpstr>
      <vt:lpstr>Ethikkodex für SFO           Compliance angesprochen</vt:lpstr>
      <vt:lpstr>New York Stock Exchange Listed Company Manuals</vt:lpstr>
      <vt:lpstr>Weiterführend….</vt:lpstr>
      <vt:lpstr>Compliance aus BR-Sicht: Pro und Contra</vt:lpstr>
      <vt:lpstr>Standards bei Compliance</vt:lpstr>
      <vt:lpstr>Gründe für Compliance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James Bond</dc:creator>
  <cp:lastModifiedBy>Isabel Eder</cp:lastModifiedBy>
  <cp:revision>236</cp:revision>
  <cp:lastPrinted>2014-09-30T06:46:29Z</cp:lastPrinted>
  <dcterms:created xsi:type="dcterms:W3CDTF">2010-12-09T11:52:54Z</dcterms:created>
  <dcterms:modified xsi:type="dcterms:W3CDTF">2014-09-30T10:09:02Z</dcterms:modified>
</cp:coreProperties>
</file>